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11"/>
  </p:handoutMasterIdLst>
  <p:sldIdLst>
    <p:sldId id="256" r:id="rId2"/>
    <p:sldId id="258" r:id="rId3"/>
    <p:sldId id="257" r:id="rId4"/>
    <p:sldId id="259" r:id="rId5"/>
    <p:sldId id="266" r:id="rId6"/>
    <p:sldId id="267" r:id="rId7"/>
    <p:sldId id="262" r:id="rId8"/>
    <p:sldId id="268" r:id="rId9"/>
    <p:sldId id="264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B00"/>
    <a:srgbClr val="2D6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030E9A-8AC9-4946-A7EB-5D10FFF020A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86AE06-3342-4EA6-AB94-C298FF8B5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33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3" name="Picture 43" descr="full_blue_tt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00400" y="381000"/>
            <a:ext cx="5562600" cy="27432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276600"/>
            <a:ext cx="5562600" cy="2362200"/>
          </a:xfrm>
        </p:spPr>
        <p:txBody>
          <a:bodyPr/>
          <a:lstStyle>
            <a:lvl1pPr marL="0" indent="0">
              <a:buFont typeface="Wingdings" charset="2"/>
              <a:buNone/>
              <a:defRPr sz="3200">
                <a:solidFill>
                  <a:srgbClr val="F1AB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E55E9A-ABC4-1540-9248-A589ADE85C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EBB4EA-5261-0E48-84B1-CBD387A2D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CF05BE8-F651-7144-AFD7-11A5E17FA1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92A8FC5-7712-0B47-9423-07C01A5C97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2026B-6150-1048-A0E8-E6226045E2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DF9AB5-7BF1-214A-A378-9622EB505D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E2D161-01BF-9E40-8750-60D725CB6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629A82-4610-E94A-9119-D36A0AA2E3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F469166-07ED-7347-9418-AE1DF8E6E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7BE2C5A-5022-314C-9C34-AD1075BF1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AD5E47-C43E-C644-9045-2EF93B7A26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9" name="Picture 43" descr="full_blue_insid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70485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69A21F6-2D1E-2D46-859F-8EB05D72AC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Blip>
          <a:blip r:embed="rId14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Blip>
          <a:blip r:embed="rId15"/>
        </a:buBlip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Blip>
          <a:blip r:embed="rId16"/>
        </a:buBlip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Blip>
          <a:blip r:embed="rId15"/>
        </a:buBlip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6"/>
        </a:buBlip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6"/>
        </a:buBlip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6"/>
        </a:buBlip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6"/>
        </a:buBlip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Blip>
          <a:blip r:embed="rId16"/>
        </a:buBlip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381000"/>
            <a:ext cx="5562600" cy="2895600"/>
          </a:xfrm>
        </p:spPr>
        <p:txBody>
          <a:bodyPr/>
          <a:lstStyle/>
          <a:p>
            <a:pPr algn="ctr"/>
            <a:r>
              <a:rPr lang="en-US" dirty="0"/>
              <a:t>Professionalism in the Workplace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3733800"/>
            <a:ext cx="5562600" cy="1905000"/>
          </a:xfrm>
        </p:spPr>
        <p:txBody>
          <a:bodyPr/>
          <a:lstStyle/>
          <a:p>
            <a:r>
              <a:rPr lang="en-US" dirty="0"/>
              <a:t>Academic Internships Program</a:t>
            </a:r>
          </a:p>
          <a:p>
            <a:r>
              <a:rPr lang="en-US"/>
              <a:t>Spring 2018</a:t>
            </a:r>
            <a:endParaRPr lang="en-US" dirty="0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9600" y="415670"/>
            <a:ext cx="3124200" cy="141312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Professionalism?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US" dirty="0"/>
              <a:t>Professionalism occurs when an individual adapts to the technical or ethical standards of the workplace</a:t>
            </a:r>
          </a:p>
          <a:p>
            <a:r>
              <a:rPr lang="en-US" dirty="0"/>
              <a:t>A professional is courteous, conscientious, and generally businesslike in his/her profession</a:t>
            </a:r>
          </a:p>
          <a:p>
            <a:r>
              <a:rPr lang="en-US" dirty="0"/>
              <a:t>Professionalism can look differently in different settings</a:t>
            </a:r>
          </a:p>
          <a:p>
            <a:pPr lvl="1"/>
            <a:r>
              <a:rPr lang="en-US" dirty="0"/>
              <a:t>The absence of professionalism is easy to spot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Values of Professionalism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Character</a:t>
            </a:r>
          </a:p>
          <a:p>
            <a:r>
              <a:rPr lang="en-US" dirty="0"/>
              <a:t>Attitude</a:t>
            </a:r>
          </a:p>
          <a:p>
            <a:r>
              <a:rPr lang="en-US" dirty="0"/>
              <a:t>Competency</a:t>
            </a:r>
          </a:p>
          <a:p>
            <a:r>
              <a:rPr lang="en-US" dirty="0"/>
              <a:t>Conduct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does it mean to have good character in the workplace?</a:t>
            </a:r>
          </a:p>
          <a:p>
            <a:pPr lvl="1"/>
            <a:r>
              <a:rPr lang="en-US" sz="2400" dirty="0"/>
              <a:t>Do not shy away from responsibility</a:t>
            </a:r>
          </a:p>
          <a:p>
            <a:pPr lvl="1"/>
            <a:r>
              <a:rPr lang="en-US" sz="2400" dirty="0"/>
              <a:t>Be punctual</a:t>
            </a:r>
          </a:p>
          <a:p>
            <a:pPr lvl="1"/>
            <a:r>
              <a:rPr lang="en-US" sz="2400" dirty="0"/>
              <a:t>Admit mistakes/willingness to correct them</a:t>
            </a:r>
          </a:p>
          <a:p>
            <a:pPr lvl="1"/>
            <a:r>
              <a:rPr lang="en-US" sz="2400" dirty="0"/>
              <a:t>Be honest and trustworthy</a:t>
            </a:r>
          </a:p>
          <a:p>
            <a:pPr lvl="1"/>
            <a:r>
              <a:rPr lang="en-US" sz="2400" dirty="0"/>
              <a:t>Remain accountable </a:t>
            </a:r>
          </a:p>
          <a:p>
            <a:pPr lvl="2"/>
            <a:r>
              <a:rPr lang="en-US" sz="1800" dirty="0"/>
              <a:t>Follow through on commitments </a:t>
            </a:r>
          </a:p>
          <a:p>
            <a:pPr lvl="1"/>
            <a:r>
              <a:rPr lang="en-US" sz="2400" dirty="0"/>
              <a:t>Respect yourself and others</a:t>
            </a:r>
          </a:p>
          <a:p>
            <a:pPr lvl="1"/>
            <a:r>
              <a:rPr lang="en-US" sz="2400" dirty="0"/>
              <a:t>Handle possible disagreements calmly and fairly</a:t>
            </a:r>
          </a:p>
          <a:p>
            <a:pPr lvl="1"/>
            <a:r>
              <a:rPr lang="en-US" sz="2400" dirty="0"/>
              <a:t>Do not discriminate or harass others</a:t>
            </a:r>
          </a:p>
          <a:p>
            <a:pPr lvl="2"/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Attitude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r>
              <a:rPr lang="en-US" sz="2400" dirty="0"/>
              <a:t>What does it mean to have a good attitude in the workplace?</a:t>
            </a:r>
          </a:p>
          <a:p>
            <a:pPr lvl="1"/>
            <a:r>
              <a:rPr lang="en-US" sz="2400" dirty="0"/>
              <a:t>Do not bring personal problems to work with you</a:t>
            </a:r>
          </a:p>
          <a:p>
            <a:pPr lvl="2"/>
            <a:r>
              <a:rPr lang="en-US" sz="2100" dirty="0"/>
              <a:t>If you are having a bad day don’t take it out at your internship site</a:t>
            </a:r>
          </a:p>
          <a:p>
            <a:pPr lvl="1"/>
            <a:r>
              <a:rPr lang="en-US" sz="2400" dirty="0"/>
              <a:t>Stay positive- your presence should increase morale</a:t>
            </a:r>
          </a:p>
          <a:p>
            <a:pPr lvl="2"/>
            <a:r>
              <a:rPr lang="en-US" sz="2100" dirty="0"/>
              <a:t>If you’re unhappy with a situation at work, do what you can to fix it</a:t>
            </a:r>
          </a:p>
          <a:p>
            <a:pPr lvl="1"/>
            <a:r>
              <a:rPr lang="en-US" sz="2400" dirty="0"/>
              <a:t>Demonstrate an eagerness to take on new projects or help with ongoing ones </a:t>
            </a:r>
          </a:p>
          <a:p>
            <a:pPr lvl="1"/>
            <a:r>
              <a:rPr lang="en-US" sz="2400" dirty="0"/>
              <a:t>Willingness to learn</a:t>
            </a:r>
          </a:p>
          <a:p>
            <a:pPr lvl="1"/>
            <a:r>
              <a:rPr lang="en-US" sz="2400" dirty="0"/>
              <a:t>Be supportive</a:t>
            </a:r>
          </a:p>
        </p:txBody>
      </p:sp>
    </p:spTree>
    <p:extLst>
      <p:ext uri="{BB962C8B-B14F-4D97-AF65-F5344CB8AC3E}">
        <p14:creationId xmlns:p14="http://schemas.microsoft.com/office/powerpoint/2010/main" val="143766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What does it mean to be a competent intern?</a:t>
            </a:r>
          </a:p>
          <a:p>
            <a:pPr lvl="1"/>
            <a:r>
              <a:rPr lang="en-US" sz="2400" dirty="0"/>
              <a:t>Be honest about your skills</a:t>
            </a:r>
          </a:p>
          <a:p>
            <a:pPr lvl="1"/>
            <a:r>
              <a:rPr lang="en-US" sz="2400" dirty="0"/>
              <a:t>Be self- aware and self- confident</a:t>
            </a:r>
          </a:p>
          <a:p>
            <a:pPr lvl="1"/>
            <a:r>
              <a:rPr lang="en-US" sz="2400" dirty="0"/>
              <a:t>Display leadership skills – take on extra responsibility if the opportunity arises</a:t>
            </a:r>
          </a:p>
          <a:p>
            <a:pPr lvl="1"/>
            <a:r>
              <a:rPr lang="en-US" sz="2400" dirty="0"/>
              <a:t>Exhibit problem solving skills</a:t>
            </a:r>
          </a:p>
          <a:p>
            <a:pPr lvl="2"/>
            <a:r>
              <a:rPr lang="en-US" sz="2400" dirty="0"/>
              <a:t>It’s okay to ask for help if you do not know</a:t>
            </a:r>
          </a:p>
          <a:p>
            <a:pPr lvl="1"/>
            <a:r>
              <a:rPr lang="en-US" sz="2400" dirty="0"/>
              <a:t>Respect deadlines</a:t>
            </a:r>
          </a:p>
          <a:p>
            <a:pPr lvl="1"/>
            <a:r>
              <a:rPr lang="en-US" sz="2400" dirty="0"/>
              <a:t>Be organized and dependable</a:t>
            </a:r>
          </a:p>
          <a:p>
            <a:pPr lvl="1"/>
            <a:r>
              <a:rPr lang="en-US" sz="2400" dirty="0"/>
              <a:t>Ensure clear expectations from the beginning to avoid confusion</a:t>
            </a:r>
          </a:p>
        </p:txBody>
      </p:sp>
    </p:spTree>
    <p:extLst>
      <p:ext uri="{BB962C8B-B14F-4D97-AF65-F5344CB8AC3E}">
        <p14:creationId xmlns:p14="http://schemas.microsoft.com/office/powerpoint/2010/main" val="357258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sz="2200" dirty="0"/>
              <a:t>What does proper conduct look like?</a:t>
            </a:r>
          </a:p>
          <a:p>
            <a:pPr lvl="1"/>
            <a:r>
              <a:rPr lang="en-US" sz="2200" dirty="0"/>
              <a:t>Dress appropriately for work</a:t>
            </a:r>
          </a:p>
          <a:p>
            <a:pPr lvl="2"/>
            <a:r>
              <a:rPr lang="en-US" sz="2200" dirty="0"/>
              <a:t>If you are unsure – ask</a:t>
            </a:r>
          </a:p>
          <a:p>
            <a:pPr lvl="2"/>
            <a:r>
              <a:rPr lang="en-US" sz="2200" dirty="0"/>
              <a:t>No matter what the workplace attire is ALWAYS look neat and clean; no ripped clothes, keep clothes wrinkle-free, modest, presentable hair and nails</a:t>
            </a:r>
          </a:p>
          <a:p>
            <a:pPr lvl="1"/>
            <a:r>
              <a:rPr lang="en-US" sz="2200" dirty="0"/>
              <a:t>Cell phone use</a:t>
            </a:r>
          </a:p>
          <a:p>
            <a:pPr lvl="2"/>
            <a:r>
              <a:rPr lang="en-US" sz="2200" dirty="0"/>
              <a:t>Keep it to an absolute minimum – electronic devices should be on silent at all times when working</a:t>
            </a:r>
          </a:p>
          <a:p>
            <a:pPr lvl="1"/>
            <a:r>
              <a:rPr lang="en-US" sz="2200" dirty="0"/>
              <a:t>Email</a:t>
            </a:r>
          </a:p>
          <a:p>
            <a:pPr lvl="2"/>
            <a:r>
              <a:rPr lang="en-US" sz="2200" dirty="0"/>
              <a:t>Make sure that you are using proper grammar, punctuation, capitalization (no LOL or </a:t>
            </a:r>
            <a:r>
              <a:rPr lang="en-US" sz="2200" dirty="0" err="1"/>
              <a:t>haha</a:t>
            </a:r>
            <a:r>
              <a:rPr lang="en-US" sz="2200" dirty="0"/>
              <a:t>)</a:t>
            </a:r>
          </a:p>
          <a:p>
            <a:pPr lvl="2"/>
            <a:r>
              <a:rPr lang="en-US" sz="2200" dirty="0"/>
              <a:t>Do not use excessive exclamation marks or smiley faces</a:t>
            </a:r>
          </a:p>
          <a:p>
            <a:pPr lvl="1"/>
            <a:endParaRPr lang="en-US" sz="2200" dirty="0"/>
          </a:p>
          <a:p>
            <a:pPr lvl="2"/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Communication</a:t>
            </a:r>
          </a:p>
          <a:p>
            <a:pPr lvl="2"/>
            <a:r>
              <a:rPr lang="en-US" sz="2400" dirty="0"/>
              <a:t>If you are running late it is important to communicate that</a:t>
            </a:r>
          </a:p>
          <a:p>
            <a:pPr lvl="2"/>
            <a:r>
              <a:rPr lang="en-US" sz="2400" dirty="0"/>
              <a:t>If you are unsure of how to do something make sure to ask</a:t>
            </a:r>
          </a:p>
          <a:p>
            <a:pPr lvl="2"/>
            <a:r>
              <a:rPr lang="en-US" sz="2400" dirty="0"/>
              <a:t>Always maintain confidentiality </a:t>
            </a:r>
          </a:p>
          <a:p>
            <a:pPr lvl="1"/>
            <a:r>
              <a:rPr lang="en-US" dirty="0"/>
              <a:t>Maintain a mature demeanor</a:t>
            </a:r>
          </a:p>
          <a:p>
            <a:pPr lvl="2"/>
            <a:r>
              <a:rPr lang="en-US" dirty="0"/>
              <a:t>No gossip</a:t>
            </a:r>
          </a:p>
          <a:p>
            <a:pPr lvl="2"/>
            <a:r>
              <a:rPr lang="en-US" dirty="0"/>
              <a:t>Know your boundaries</a:t>
            </a:r>
          </a:p>
          <a:p>
            <a:pPr lvl="2"/>
            <a:r>
              <a:rPr lang="en-US" dirty="0"/>
              <a:t>Keep personal issues at home</a:t>
            </a:r>
          </a:p>
          <a:p>
            <a:pPr lvl="2"/>
            <a:r>
              <a:rPr lang="en-US" sz="2400" dirty="0"/>
              <a:t>Do not curse</a:t>
            </a:r>
          </a:p>
        </p:txBody>
      </p:sp>
    </p:spTree>
    <p:extLst>
      <p:ext uri="{BB962C8B-B14F-4D97-AF65-F5344CB8AC3E}">
        <p14:creationId xmlns:p14="http://schemas.microsoft.com/office/powerpoint/2010/main" val="1406923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Outside of the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If you are invited to an event (dinner, gala, happy hour etc.) it is important to maintain the same professionalism as you would within the office</a:t>
            </a:r>
          </a:p>
          <a:p>
            <a:pPr lvl="1"/>
            <a:r>
              <a:rPr lang="en-US" sz="2000" dirty="0"/>
              <a:t>Control your alcohol intake</a:t>
            </a:r>
          </a:p>
          <a:p>
            <a:pPr lvl="1"/>
            <a:r>
              <a:rPr lang="en-US" sz="2000" dirty="0"/>
              <a:t>Be aware of what others are ordering – if you are unsure follow their lead</a:t>
            </a:r>
            <a:endParaRPr lang="en-US" sz="2400" dirty="0"/>
          </a:p>
          <a:p>
            <a:r>
              <a:rPr lang="en-US" sz="2400" dirty="0"/>
              <a:t>Networking</a:t>
            </a:r>
            <a:endParaRPr lang="en-US" sz="2000" dirty="0"/>
          </a:p>
          <a:p>
            <a:pPr lvl="1"/>
            <a:r>
              <a:rPr lang="en-US" sz="2000" dirty="0"/>
              <a:t>Make the effort to involve yourself with other organizations as well</a:t>
            </a:r>
          </a:p>
          <a:p>
            <a:pPr lvl="1"/>
            <a:r>
              <a:rPr lang="en-US" sz="2000" dirty="0"/>
              <a:t>You are a representative of UCR and the organization you are working for- act accordingly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CRTemplate2">
  <a:themeElements>
    <a:clrScheme name="UCRTemplate2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UCRTemplat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UCRTemplate2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CRTemplate2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CRTemplate2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1484</TotalTime>
  <Words>486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Wingdings</vt:lpstr>
      <vt:lpstr>UCRTemplate2</vt:lpstr>
      <vt:lpstr>Professionalism in the Workplace</vt:lpstr>
      <vt:lpstr>What is Professionalism?</vt:lpstr>
      <vt:lpstr>Core Values of Professionalism</vt:lpstr>
      <vt:lpstr>Character</vt:lpstr>
      <vt:lpstr>Attitude</vt:lpstr>
      <vt:lpstr>Competency</vt:lpstr>
      <vt:lpstr>Conduct</vt:lpstr>
      <vt:lpstr>Conduct (continued)</vt:lpstr>
      <vt:lpstr>Outside of the Office</vt:lpstr>
    </vt:vector>
  </TitlesOfParts>
  <Company>UC Riverside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Hirning</dc:creator>
  <cp:lastModifiedBy>chriscd</cp:lastModifiedBy>
  <cp:revision>62</cp:revision>
  <cp:lastPrinted>2014-12-01T20:49:38Z</cp:lastPrinted>
  <dcterms:created xsi:type="dcterms:W3CDTF">2011-08-05T15:56:13Z</dcterms:created>
  <dcterms:modified xsi:type="dcterms:W3CDTF">2018-09-26T18:48:58Z</dcterms:modified>
</cp:coreProperties>
</file>