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4"/>
  </p:notesMasterIdLst>
  <p:handoutMasterIdLst>
    <p:handoutMasterId r:id="rId45"/>
  </p:handoutMasterIdLst>
  <p:sldIdLst>
    <p:sldId id="771" r:id="rId3"/>
    <p:sldId id="726" r:id="rId4"/>
    <p:sldId id="787" r:id="rId5"/>
    <p:sldId id="788" r:id="rId6"/>
    <p:sldId id="766" r:id="rId7"/>
    <p:sldId id="777" r:id="rId8"/>
    <p:sldId id="778" r:id="rId9"/>
    <p:sldId id="779" r:id="rId10"/>
    <p:sldId id="780" r:id="rId11"/>
    <p:sldId id="790" r:id="rId12"/>
    <p:sldId id="782" r:id="rId13"/>
    <p:sldId id="783" r:id="rId14"/>
    <p:sldId id="784" r:id="rId15"/>
    <p:sldId id="792" r:id="rId16"/>
    <p:sldId id="772" r:id="rId17"/>
    <p:sldId id="815" r:id="rId18"/>
    <p:sldId id="816" r:id="rId19"/>
    <p:sldId id="817" r:id="rId20"/>
    <p:sldId id="818" r:id="rId21"/>
    <p:sldId id="773" r:id="rId22"/>
    <p:sldId id="776" r:id="rId23"/>
    <p:sldId id="810" r:id="rId24"/>
    <p:sldId id="812" r:id="rId25"/>
    <p:sldId id="821" r:id="rId26"/>
    <p:sldId id="806" r:id="rId27"/>
    <p:sldId id="813" r:id="rId28"/>
    <p:sldId id="807" r:id="rId29"/>
    <p:sldId id="808" r:id="rId30"/>
    <p:sldId id="814" r:id="rId31"/>
    <p:sldId id="822" r:id="rId32"/>
    <p:sldId id="805" r:id="rId33"/>
    <p:sldId id="793" r:id="rId34"/>
    <p:sldId id="794" r:id="rId35"/>
    <p:sldId id="798" r:id="rId36"/>
    <p:sldId id="804" r:id="rId37"/>
    <p:sldId id="799" r:id="rId38"/>
    <p:sldId id="819" r:id="rId39"/>
    <p:sldId id="820" r:id="rId40"/>
    <p:sldId id="749" r:id="rId41"/>
    <p:sldId id="763" r:id="rId42"/>
    <p:sldId id="744"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7426" autoAdjust="0"/>
  </p:normalViewPr>
  <p:slideViewPr>
    <p:cSldViewPr>
      <p:cViewPr varScale="1">
        <p:scale>
          <a:sx n="110" d="100"/>
          <a:sy n="110" d="100"/>
        </p:scale>
        <p:origin x="16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370AB2-CE3A-45C5-B861-56C53863E2D6}" type="datetimeFigureOut">
              <a:rPr lang="en-US" smtClean="0"/>
              <a:t>3/16/2018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E81175-ADE9-4F44-AFAE-5C6769B55CBA}" type="slidenum">
              <a:rPr lang="en-US" smtClean="0"/>
              <a:t>‹#›</a:t>
            </a:fld>
            <a:endParaRPr lang="en-US"/>
          </a:p>
        </p:txBody>
      </p:sp>
    </p:spTree>
    <p:extLst>
      <p:ext uri="{BB962C8B-B14F-4D97-AF65-F5344CB8AC3E}">
        <p14:creationId xmlns:p14="http://schemas.microsoft.com/office/powerpoint/2010/main" val="3291225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2C03C9F-B526-4A94-8AB4-5B238C3E4BB2}" type="datetimeFigureOut">
              <a:rPr lang="en-US"/>
              <a:pPr>
                <a:defRPr/>
              </a:pPr>
              <a:t>3/16/2018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D7CF9E0-CDA9-4D0D-9527-D4229659FA92}" type="slidenum">
              <a:rPr lang="en-US"/>
              <a:pPr>
                <a:defRPr/>
              </a:pPr>
              <a:t>‹#›</a:t>
            </a:fld>
            <a:endParaRPr lang="en-US"/>
          </a:p>
        </p:txBody>
      </p:sp>
    </p:spTree>
    <p:extLst>
      <p:ext uri="{BB962C8B-B14F-4D97-AF65-F5344CB8AC3E}">
        <p14:creationId xmlns:p14="http://schemas.microsoft.com/office/powerpoint/2010/main" val="30246726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3</a:t>
            </a:fld>
            <a:endParaRPr lang="en-US" sz="1200"/>
          </a:p>
        </p:txBody>
      </p:sp>
    </p:spTree>
    <p:extLst>
      <p:ext uri="{BB962C8B-B14F-4D97-AF65-F5344CB8AC3E}">
        <p14:creationId xmlns:p14="http://schemas.microsoft.com/office/powerpoint/2010/main" val="1344382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17</a:t>
            </a:fld>
            <a:endParaRPr lang="en-US" sz="1200"/>
          </a:p>
        </p:txBody>
      </p:sp>
    </p:spTree>
    <p:extLst>
      <p:ext uri="{BB962C8B-B14F-4D97-AF65-F5344CB8AC3E}">
        <p14:creationId xmlns:p14="http://schemas.microsoft.com/office/powerpoint/2010/main" val="3248879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18</a:t>
            </a:fld>
            <a:endParaRPr lang="en-US" sz="1200"/>
          </a:p>
        </p:txBody>
      </p:sp>
    </p:spTree>
    <p:extLst>
      <p:ext uri="{BB962C8B-B14F-4D97-AF65-F5344CB8AC3E}">
        <p14:creationId xmlns:p14="http://schemas.microsoft.com/office/powerpoint/2010/main" val="133421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19</a:t>
            </a:fld>
            <a:endParaRPr lang="en-US" sz="1200"/>
          </a:p>
        </p:txBody>
      </p:sp>
    </p:spTree>
    <p:extLst>
      <p:ext uri="{BB962C8B-B14F-4D97-AF65-F5344CB8AC3E}">
        <p14:creationId xmlns:p14="http://schemas.microsoft.com/office/powerpoint/2010/main" val="150163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22</a:t>
            </a:fld>
            <a:endParaRPr lang="en-US" sz="1200"/>
          </a:p>
        </p:txBody>
      </p:sp>
    </p:spTree>
    <p:extLst>
      <p:ext uri="{BB962C8B-B14F-4D97-AF65-F5344CB8AC3E}">
        <p14:creationId xmlns:p14="http://schemas.microsoft.com/office/powerpoint/2010/main" val="66221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26</a:t>
            </a:fld>
            <a:endParaRPr lang="en-US" sz="1200"/>
          </a:p>
        </p:txBody>
      </p:sp>
    </p:spTree>
    <p:extLst>
      <p:ext uri="{BB962C8B-B14F-4D97-AF65-F5344CB8AC3E}">
        <p14:creationId xmlns:p14="http://schemas.microsoft.com/office/powerpoint/2010/main" val="1266494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29</a:t>
            </a:fld>
            <a:endParaRPr lang="en-US" sz="1200"/>
          </a:p>
        </p:txBody>
      </p:sp>
    </p:spTree>
    <p:extLst>
      <p:ext uri="{BB962C8B-B14F-4D97-AF65-F5344CB8AC3E}">
        <p14:creationId xmlns:p14="http://schemas.microsoft.com/office/powerpoint/2010/main" val="492693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37</a:t>
            </a:fld>
            <a:endParaRPr lang="en-US" sz="1200"/>
          </a:p>
        </p:txBody>
      </p:sp>
    </p:spTree>
    <p:extLst>
      <p:ext uri="{BB962C8B-B14F-4D97-AF65-F5344CB8AC3E}">
        <p14:creationId xmlns:p14="http://schemas.microsoft.com/office/powerpoint/2010/main" val="3278446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38</a:t>
            </a:fld>
            <a:endParaRPr lang="en-US" sz="1200"/>
          </a:p>
        </p:txBody>
      </p:sp>
    </p:spTree>
    <p:extLst>
      <p:ext uri="{BB962C8B-B14F-4D97-AF65-F5344CB8AC3E}">
        <p14:creationId xmlns:p14="http://schemas.microsoft.com/office/powerpoint/2010/main" val="93497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4</a:t>
            </a:fld>
            <a:endParaRPr lang="en-US" sz="1200"/>
          </a:p>
        </p:txBody>
      </p:sp>
    </p:spTree>
    <p:extLst>
      <p:ext uri="{BB962C8B-B14F-4D97-AF65-F5344CB8AC3E}">
        <p14:creationId xmlns:p14="http://schemas.microsoft.com/office/powerpoint/2010/main" val="184477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5</a:t>
            </a:fld>
            <a:endParaRPr lang="en-US" sz="1200"/>
          </a:p>
        </p:txBody>
      </p:sp>
    </p:spTree>
    <p:extLst>
      <p:ext uri="{BB962C8B-B14F-4D97-AF65-F5344CB8AC3E}">
        <p14:creationId xmlns:p14="http://schemas.microsoft.com/office/powerpoint/2010/main" val="302553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pPr lvl="0"/>
            <a:endParaRPr/>
          </a:p>
        </p:txBody>
      </p:sp>
      <p:sp>
        <p:nvSpPr>
          <p:cNvPr id="83" name="Shape 83"/>
          <p:cNvSpPr>
            <a:spLocks noGrp="1"/>
          </p:cNvSpPr>
          <p:nvPr>
            <p:ph type="body" sz="quarter" idx="1"/>
          </p:nvPr>
        </p:nvSpPr>
        <p:spPr>
          <a:prstGeom prst="rect">
            <a:avLst/>
          </a:prstGeom>
        </p:spPr>
        <p:txBody>
          <a:bodyPr/>
          <a:lstStyle/>
          <a:p>
            <a:pPr lvl="0"/>
            <a:r>
              <a:t>- sample societies from around the globe</a:t>
            </a:r>
          </a:p>
        </p:txBody>
      </p:sp>
    </p:spTree>
    <p:extLst>
      <p:ext uri="{BB962C8B-B14F-4D97-AF65-F5344CB8AC3E}">
        <p14:creationId xmlns:p14="http://schemas.microsoft.com/office/powerpoint/2010/main" val="20368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9</a:t>
            </a:fld>
            <a:endParaRPr lang="en-US" sz="1200"/>
          </a:p>
        </p:txBody>
      </p:sp>
    </p:spTree>
    <p:extLst>
      <p:ext uri="{BB962C8B-B14F-4D97-AF65-F5344CB8AC3E}">
        <p14:creationId xmlns:p14="http://schemas.microsoft.com/office/powerpoint/2010/main" val="147234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10</a:t>
            </a:fld>
            <a:endParaRPr lang="en-US" sz="1200"/>
          </a:p>
        </p:txBody>
      </p:sp>
    </p:spTree>
    <p:extLst>
      <p:ext uri="{BB962C8B-B14F-4D97-AF65-F5344CB8AC3E}">
        <p14:creationId xmlns:p14="http://schemas.microsoft.com/office/powerpoint/2010/main" val="3652212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11</a:t>
            </a:fld>
            <a:endParaRPr lang="en-US" sz="1200"/>
          </a:p>
        </p:txBody>
      </p:sp>
    </p:spTree>
    <p:extLst>
      <p:ext uri="{BB962C8B-B14F-4D97-AF65-F5344CB8AC3E}">
        <p14:creationId xmlns:p14="http://schemas.microsoft.com/office/powerpoint/2010/main" val="4255077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14</a:t>
            </a:fld>
            <a:endParaRPr lang="en-US" sz="1200"/>
          </a:p>
        </p:txBody>
      </p:sp>
    </p:spTree>
    <p:extLst>
      <p:ext uri="{BB962C8B-B14F-4D97-AF65-F5344CB8AC3E}">
        <p14:creationId xmlns:p14="http://schemas.microsoft.com/office/powerpoint/2010/main" val="198788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B44BCC-C30D-4E0F-A55C-394D3FD4AA6C}" type="slidenum">
              <a:rPr lang="en-US" sz="1200"/>
              <a:pPr algn="r"/>
              <a:t>16</a:t>
            </a:fld>
            <a:endParaRPr lang="en-US" sz="1200"/>
          </a:p>
        </p:txBody>
      </p:sp>
    </p:spTree>
    <p:extLst>
      <p:ext uri="{BB962C8B-B14F-4D97-AF65-F5344CB8AC3E}">
        <p14:creationId xmlns:p14="http://schemas.microsoft.com/office/powerpoint/2010/main" val="2640162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7CB8C-4F9E-480C-97F7-6C4DA8795F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7B7F5-2E7F-4F3F-BF31-74B9A5E8111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314E13-11AD-41BD-8F24-D3B90FE5CF1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81EA98-69DD-4A3B-A043-BE68C62F051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8E3F15-8EF6-42F6-99EA-AED6C33261B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divid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57"/>
          <p:cNvSpPr>
            <a:spLocks/>
          </p:cNvSpPr>
          <p:nvPr userDrawn="1"/>
        </p:nvSpPr>
        <p:spPr bwMode="auto">
          <a:xfrm>
            <a:off x="1517650" y="2938463"/>
            <a:ext cx="7626350" cy="2362200"/>
          </a:xfrm>
          <a:custGeom>
            <a:avLst/>
            <a:gdLst>
              <a:gd name="T0" fmla="*/ 2147483647 w 4804"/>
              <a:gd name="T1" fmla="*/ 2147483647 h 1488"/>
              <a:gd name="T2" fmla="*/ 2147483647 w 4804"/>
              <a:gd name="T3" fmla="*/ 2147483647 h 1488"/>
              <a:gd name="T4" fmla="*/ 2147483647 w 4804"/>
              <a:gd name="T5" fmla="*/ 2147483647 h 1488"/>
              <a:gd name="T6" fmla="*/ 2147483647 w 4804"/>
              <a:gd name="T7" fmla="*/ 2147483647 h 1488"/>
              <a:gd name="T8" fmla="*/ 2147483647 w 4804"/>
              <a:gd name="T9" fmla="*/ 2147483647 h 1488"/>
              <a:gd name="T10" fmla="*/ 2147483647 w 4804"/>
              <a:gd name="T11" fmla="*/ 2147483647 h 1488"/>
              <a:gd name="T12" fmla="*/ 2147483647 w 4804"/>
              <a:gd name="T13" fmla="*/ 2147483647 h 1488"/>
              <a:gd name="T14" fmla="*/ 2147483647 w 4804"/>
              <a:gd name="T15" fmla="*/ 2147483647 h 1488"/>
              <a:gd name="T16" fmla="*/ 2147483647 w 4804"/>
              <a:gd name="T17" fmla="*/ 2147483647 h 1488"/>
              <a:gd name="T18" fmla="*/ 2147483647 w 4804"/>
              <a:gd name="T19" fmla="*/ 2147483647 h 1488"/>
              <a:gd name="T20" fmla="*/ 2147483647 w 4804"/>
              <a:gd name="T21" fmla="*/ 2147483647 h 1488"/>
              <a:gd name="T22" fmla="*/ 2147483647 w 4804"/>
              <a:gd name="T23" fmla="*/ 2147483647 h 1488"/>
              <a:gd name="T24" fmla="*/ 2147483647 w 4804"/>
              <a:gd name="T25" fmla="*/ 2147483647 h 1488"/>
              <a:gd name="T26" fmla="*/ 2147483647 w 4804"/>
              <a:gd name="T27" fmla="*/ 2147483647 h 1488"/>
              <a:gd name="T28" fmla="*/ 2147483647 w 4804"/>
              <a:gd name="T29" fmla="*/ 2147483647 h 1488"/>
              <a:gd name="T30" fmla="*/ 2147483647 w 4804"/>
              <a:gd name="T31" fmla="*/ 2147483647 h 1488"/>
              <a:gd name="T32" fmla="*/ 2147483647 w 4804"/>
              <a:gd name="T33" fmla="*/ 2147483647 h 1488"/>
              <a:gd name="T34" fmla="*/ 2147483647 w 4804"/>
              <a:gd name="T35" fmla="*/ 2147483647 h 1488"/>
              <a:gd name="T36" fmla="*/ 2147483647 w 4804"/>
              <a:gd name="T37" fmla="*/ 2147483647 h 1488"/>
              <a:gd name="T38" fmla="*/ 2147483647 w 4804"/>
              <a:gd name="T39" fmla="*/ 2147483647 h 1488"/>
              <a:gd name="T40" fmla="*/ 2147483647 w 4804"/>
              <a:gd name="T41" fmla="*/ 2147483647 h 1488"/>
              <a:gd name="T42" fmla="*/ 2147483647 w 4804"/>
              <a:gd name="T43" fmla="*/ 2147483647 h 1488"/>
              <a:gd name="T44" fmla="*/ 2147483647 w 4804"/>
              <a:gd name="T45" fmla="*/ 2147483647 h 1488"/>
              <a:gd name="T46" fmla="*/ 2147483647 w 4804"/>
              <a:gd name="T47" fmla="*/ 2147483647 h 1488"/>
              <a:gd name="T48" fmla="*/ 2147483647 w 4804"/>
              <a:gd name="T49" fmla="*/ 2147483647 h 1488"/>
              <a:gd name="T50" fmla="*/ 2147483647 w 4804"/>
              <a:gd name="T51" fmla="*/ 2147483647 h 1488"/>
              <a:gd name="T52" fmla="*/ 2147483647 w 4804"/>
              <a:gd name="T53" fmla="*/ 2147483647 h 1488"/>
              <a:gd name="T54" fmla="*/ 2147483647 w 4804"/>
              <a:gd name="T55" fmla="*/ 2147483647 h 1488"/>
              <a:gd name="T56" fmla="*/ 2147483647 w 4804"/>
              <a:gd name="T57" fmla="*/ 2147483647 h 1488"/>
              <a:gd name="T58" fmla="*/ 2147483647 w 4804"/>
              <a:gd name="T59" fmla="*/ 2147483647 h 1488"/>
              <a:gd name="T60" fmla="*/ 2147483647 w 4804"/>
              <a:gd name="T61" fmla="*/ 2147483647 h 1488"/>
              <a:gd name="T62" fmla="*/ 0 w 4804"/>
              <a:gd name="T63" fmla="*/ 2147483647 h 1488"/>
              <a:gd name="T64" fmla="*/ 0 w 4804"/>
              <a:gd name="T65" fmla="*/ 2147483647 h 1488"/>
              <a:gd name="T66" fmla="*/ 2147483647 w 4804"/>
              <a:gd name="T67" fmla="*/ 2147483647 h 1488"/>
              <a:gd name="T68" fmla="*/ 2147483647 w 4804"/>
              <a:gd name="T69" fmla="*/ 2147483647 h 1488"/>
              <a:gd name="T70" fmla="*/ 2147483647 w 4804"/>
              <a:gd name="T71" fmla="*/ 2147483647 h 1488"/>
              <a:gd name="T72" fmla="*/ 2147483647 w 4804"/>
              <a:gd name="T73" fmla="*/ 2147483647 h 1488"/>
              <a:gd name="T74" fmla="*/ 2147483647 w 4804"/>
              <a:gd name="T75" fmla="*/ 2147483647 h 1488"/>
              <a:gd name="T76" fmla="*/ 2147483647 w 4804"/>
              <a:gd name="T77" fmla="*/ 2147483647 h 1488"/>
              <a:gd name="T78" fmla="*/ 2147483647 w 4804"/>
              <a:gd name="T79" fmla="*/ 2147483647 h 1488"/>
              <a:gd name="T80" fmla="*/ 2147483647 w 4804"/>
              <a:gd name="T81" fmla="*/ 2147483647 h 1488"/>
              <a:gd name="T82" fmla="*/ 2147483647 w 4804"/>
              <a:gd name="T83" fmla="*/ 2147483647 h 1488"/>
              <a:gd name="T84" fmla="*/ 2147483647 w 4804"/>
              <a:gd name="T85" fmla="*/ 2147483647 h 1488"/>
              <a:gd name="T86" fmla="*/ 2147483647 w 4804"/>
              <a:gd name="T87" fmla="*/ 2147483647 h 1488"/>
              <a:gd name="T88" fmla="*/ 2147483647 w 4804"/>
              <a:gd name="T89" fmla="*/ 2147483647 h 1488"/>
              <a:gd name="T90" fmla="*/ 2147483647 w 4804"/>
              <a:gd name="T91" fmla="*/ 2147483647 h 1488"/>
              <a:gd name="T92" fmla="*/ 2147483647 w 4804"/>
              <a:gd name="T93" fmla="*/ 2147483647 h 1488"/>
              <a:gd name="T94" fmla="*/ 2147483647 w 4804"/>
              <a:gd name="T95" fmla="*/ 2147483647 h 1488"/>
              <a:gd name="T96" fmla="*/ 2147483647 w 4804"/>
              <a:gd name="T97" fmla="*/ 2147483647 h 1488"/>
              <a:gd name="T98" fmla="*/ 2147483647 w 4804"/>
              <a:gd name="T99" fmla="*/ 2147483647 h 1488"/>
              <a:gd name="T100" fmla="*/ 2147483647 w 4804"/>
              <a:gd name="T101" fmla="*/ 2147483647 h 1488"/>
              <a:gd name="T102" fmla="*/ 2147483647 w 4804"/>
              <a:gd name="T103" fmla="*/ 2147483647 h 1488"/>
              <a:gd name="T104" fmla="*/ 2147483647 w 4804"/>
              <a:gd name="T105" fmla="*/ 2147483647 h 1488"/>
              <a:gd name="T106" fmla="*/ 2147483647 w 4804"/>
              <a:gd name="T107" fmla="*/ 0 h 1488"/>
              <a:gd name="T108" fmla="*/ 2147483647 w 4804"/>
              <a:gd name="T109" fmla="*/ 0 h 1488"/>
              <a:gd name="T110" fmla="*/ 2147483647 w 4804"/>
              <a:gd name="T111" fmla="*/ 0 h 1488"/>
              <a:gd name="T112" fmla="*/ 2147483647 w 4804"/>
              <a:gd name="T113" fmla="*/ 0 h 1488"/>
              <a:gd name="T114" fmla="*/ 2147483647 w 4804"/>
              <a:gd name="T115" fmla="*/ 2147483647 h 1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04" h="1488">
                <a:moveTo>
                  <a:pt x="4804" y="1488"/>
                </a:moveTo>
                <a:lnTo>
                  <a:pt x="968" y="1488"/>
                </a:lnTo>
                <a:lnTo>
                  <a:pt x="760" y="1488"/>
                </a:lnTo>
                <a:lnTo>
                  <a:pt x="736" y="1486"/>
                </a:lnTo>
                <a:lnTo>
                  <a:pt x="712" y="1484"/>
                </a:lnTo>
                <a:lnTo>
                  <a:pt x="688" y="1480"/>
                </a:lnTo>
                <a:lnTo>
                  <a:pt x="662" y="1472"/>
                </a:lnTo>
                <a:lnTo>
                  <a:pt x="638" y="1464"/>
                </a:lnTo>
                <a:lnTo>
                  <a:pt x="612" y="1454"/>
                </a:lnTo>
                <a:lnTo>
                  <a:pt x="588" y="1442"/>
                </a:lnTo>
                <a:lnTo>
                  <a:pt x="562" y="1430"/>
                </a:lnTo>
                <a:lnTo>
                  <a:pt x="538" y="1414"/>
                </a:lnTo>
                <a:lnTo>
                  <a:pt x="512" y="1398"/>
                </a:lnTo>
                <a:lnTo>
                  <a:pt x="486" y="1380"/>
                </a:lnTo>
                <a:lnTo>
                  <a:pt x="462" y="1360"/>
                </a:lnTo>
                <a:lnTo>
                  <a:pt x="412" y="1318"/>
                </a:lnTo>
                <a:lnTo>
                  <a:pt x="364" y="1270"/>
                </a:lnTo>
                <a:lnTo>
                  <a:pt x="318" y="1216"/>
                </a:lnTo>
                <a:lnTo>
                  <a:pt x="272" y="1160"/>
                </a:lnTo>
                <a:lnTo>
                  <a:pt x="230" y="1098"/>
                </a:lnTo>
                <a:lnTo>
                  <a:pt x="190" y="1034"/>
                </a:lnTo>
                <a:lnTo>
                  <a:pt x="152" y="964"/>
                </a:lnTo>
                <a:lnTo>
                  <a:pt x="118" y="894"/>
                </a:lnTo>
                <a:lnTo>
                  <a:pt x="86" y="820"/>
                </a:lnTo>
                <a:lnTo>
                  <a:pt x="60" y="744"/>
                </a:lnTo>
                <a:lnTo>
                  <a:pt x="38" y="668"/>
                </a:lnTo>
                <a:lnTo>
                  <a:pt x="20" y="594"/>
                </a:lnTo>
                <a:lnTo>
                  <a:pt x="8" y="524"/>
                </a:lnTo>
                <a:lnTo>
                  <a:pt x="2" y="454"/>
                </a:lnTo>
                <a:lnTo>
                  <a:pt x="0" y="422"/>
                </a:lnTo>
                <a:lnTo>
                  <a:pt x="0" y="390"/>
                </a:lnTo>
                <a:lnTo>
                  <a:pt x="2" y="358"/>
                </a:lnTo>
                <a:lnTo>
                  <a:pt x="4" y="328"/>
                </a:lnTo>
                <a:lnTo>
                  <a:pt x="6" y="300"/>
                </a:lnTo>
                <a:lnTo>
                  <a:pt x="12" y="272"/>
                </a:lnTo>
                <a:lnTo>
                  <a:pt x="16" y="244"/>
                </a:lnTo>
                <a:lnTo>
                  <a:pt x="24" y="218"/>
                </a:lnTo>
                <a:lnTo>
                  <a:pt x="32" y="194"/>
                </a:lnTo>
                <a:lnTo>
                  <a:pt x="40" y="170"/>
                </a:lnTo>
                <a:lnTo>
                  <a:pt x="50" y="148"/>
                </a:lnTo>
                <a:lnTo>
                  <a:pt x="62" y="128"/>
                </a:lnTo>
                <a:lnTo>
                  <a:pt x="74" y="108"/>
                </a:lnTo>
                <a:lnTo>
                  <a:pt x="88" y="90"/>
                </a:lnTo>
                <a:lnTo>
                  <a:pt x="102" y="74"/>
                </a:lnTo>
                <a:lnTo>
                  <a:pt x="118" y="58"/>
                </a:lnTo>
                <a:lnTo>
                  <a:pt x="134" y="46"/>
                </a:lnTo>
                <a:lnTo>
                  <a:pt x="152" y="34"/>
                </a:lnTo>
                <a:lnTo>
                  <a:pt x="170" y="24"/>
                </a:lnTo>
                <a:lnTo>
                  <a:pt x="190" y="16"/>
                </a:lnTo>
                <a:lnTo>
                  <a:pt x="210" y="8"/>
                </a:lnTo>
                <a:lnTo>
                  <a:pt x="232" y="4"/>
                </a:lnTo>
                <a:lnTo>
                  <a:pt x="254" y="0"/>
                </a:lnTo>
                <a:lnTo>
                  <a:pt x="276" y="0"/>
                </a:lnTo>
                <a:lnTo>
                  <a:pt x="616" y="0"/>
                </a:lnTo>
                <a:lnTo>
                  <a:pt x="4804" y="0"/>
                </a:lnTo>
                <a:lnTo>
                  <a:pt x="4804" y="148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21532"/>
              </a:solidFill>
              <a:ea typeface="ＭＳ Ｐゴシック" charset="0"/>
              <a:cs typeface="ＭＳ Ｐゴシック" charset="0"/>
            </a:endParaRPr>
          </a:p>
        </p:txBody>
      </p:sp>
      <p:pic>
        <p:nvPicPr>
          <p:cNvPr id="6" name="Picture 13" descr="kde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92425" y="3252788"/>
            <a:ext cx="5640388" cy="176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91680" y="0"/>
            <a:ext cx="6840760" cy="1487215"/>
          </a:xfrm>
          <a:noFill/>
        </p:spPr>
        <p:txBody>
          <a:bodyPr anchor="b">
            <a:normAutofit/>
          </a:bodyPr>
          <a:lstStyle>
            <a:lvl1pPr algn="r">
              <a:defRPr sz="3200" b="1">
                <a:solidFill>
                  <a:schemeClr val="accent2"/>
                </a:solidFill>
              </a:defRPr>
            </a:lvl1pPr>
          </a:lstStyle>
          <a:p>
            <a:r>
              <a:rPr lang="en-US"/>
              <a:t>Click to edit Master title style</a:t>
            </a:r>
            <a:endParaRPr lang="en-GB" dirty="0"/>
          </a:p>
        </p:txBody>
      </p:sp>
      <p:sp>
        <p:nvSpPr>
          <p:cNvPr id="3" name="Subtitle 2"/>
          <p:cNvSpPr>
            <a:spLocks noGrp="1"/>
          </p:cNvSpPr>
          <p:nvPr>
            <p:ph type="subTitle" idx="1"/>
          </p:nvPr>
        </p:nvSpPr>
        <p:spPr>
          <a:xfrm>
            <a:off x="1691680" y="1556792"/>
            <a:ext cx="6840760" cy="1368152"/>
          </a:xfrm>
          <a:noFill/>
          <a:ln>
            <a:noFill/>
          </a:ln>
        </p:spPr>
        <p:txBody>
          <a:bodyPr lIns="0" tIns="0" rIns="0" bIns="0"/>
          <a:lstStyle>
            <a:lvl1pPr marL="0" indent="0" algn="r">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Date Placeholder 3"/>
          <p:cNvSpPr>
            <a:spLocks noGrp="1"/>
          </p:cNvSpPr>
          <p:nvPr>
            <p:ph type="dt" sz="half" idx="10"/>
          </p:nvPr>
        </p:nvSpPr>
        <p:spPr>
          <a:xfrm>
            <a:off x="6399213" y="5876925"/>
            <a:ext cx="2133600" cy="365125"/>
          </a:xfrm>
          <a:noFill/>
        </p:spPr>
        <p:txBody>
          <a:bodyPr/>
          <a:lstStyle>
            <a:lvl1pPr algn="r">
              <a:defRPr>
                <a:solidFill>
                  <a:srgbClr val="7F7F7F"/>
                </a:solidFill>
              </a:defRPr>
            </a:lvl1pPr>
          </a:lstStyle>
          <a:p>
            <a:pPr>
              <a:defRPr/>
            </a:pPr>
            <a:fld id="{4E516656-1861-3C4A-B312-C8B4B6F86B3A}" type="datetimeFigureOut">
              <a:rPr lang="en-GB"/>
              <a:pPr>
                <a:defRPr/>
              </a:pPr>
              <a:t>16/03/2018</a:t>
            </a:fld>
            <a:endParaRPr lang="en-GB"/>
          </a:p>
        </p:txBody>
      </p:sp>
    </p:spTree>
    <p:extLst>
      <p:ext uri="{BB962C8B-B14F-4D97-AF65-F5344CB8AC3E}">
        <p14:creationId xmlns:p14="http://schemas.microsoft.com/office/powerpoint/2010/main" val="1076896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4" name="Picture 10" descr="shutterstock_59353154-[Converte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57"/>
          <p:cNvSpPr>
            <a:spLocks/>
          </p:cNvSpPr>
          <p:nvPr userDrawn="1"/>
        </p:nvSpPr>
        <p:spPr bwMode="auto">
          <a:xfrm>
            <a:off x="1517650" y="2938463"/>
            <a:ext cx="7626350" cy="2362200"/>
          </a:xfrm>
          <a:custGeom>
            <a:avLst/>
            <a:gdLst>
              <a:gd name="T0" fmla="*/ 2147483647 w 4804"/>
              <a:gd name="T1" fmla="*/ 2147483647 h 1488"/>
              <a:gd name="T2" fmla="*/ 2147483647 w 4804"/>
              <a:gd name="T3" fmla="*/ 2147483647 h 1488"/>
              <a:gd name="T4" fmla="*/ 2147483647 w 4804"/>
              <a:gd name="T5" fmla="*/ 2147483647 h 1488"/>
              <a:gd name="T6" fmla="*/ 2147483647 w 4804"/>
              <a:gd name="T7" fmla="*/ 2147483647 h 1488"/>
              <a:gd name="T8" fmla="*/ 2147483647 w 4804"/>
              <a:gd name="T9" fmla="*/ 2147483647 h 1488"/>
              <a:gd name="T10" fmla="*/ 2147483647 w 4804"/>
              <a:gd name="T11" fmla="*/ 2147483647 h 1488"/>
              <a:gd name="T12" fmla="*/ 2147483647 w 4804"/>
              <a:gd name="T13" fmla="*/ 2147483647 h 1488"/>
              <a:gd name="T14" fmla="*/ 2147483647 w 4804"/>
              <a:gd name="T15" fmla="*/ 2147483647 h 1488"/>
              <a:gd name="T16" fmla="*/ 2147483647 w 4804"/>
              <a:gd name="T17" fmla="*/ 2147483647 h 1488"/>
              <a:gd name="T18" fmla="*/ 2147483647 w 4804"/>
              <a:gd name="T19" fmla="*/ 2147483647 h 1488"/>
              <a:gd name="T20" fmla="*/ 2147483647 w 4804"/>
              <a:gd name="T21" fmla="*/ 2147483647 h 1488"/>
              <a:gd name="T22" fmla="*/ 2147483647 w 4804"/>
              <a:gd name="T23" fmla="*/ 2147483647 h 1488"/>
              <a:gd name="T24" fmla="*/ 2147483647 w 4804"/>
              <a:gd name="T25" fmla="*/ 2147483647 h 1488"/>
              <a:gd name="T26" fmla="*/ 2147483647 w 4804"/>
              <a:gd name="T27" fmla="*/ 2147483647 h 1488"/>
              <a:gd name="T28" fmla="*/ 2147483647 w 4804"/>
              <a:gd name="T29" fmla="*/ 2147483647 h 1488"/>
              <a:gd name="T30" fmla="*/ 2147483647 w 4804"/>
              <a:gd name="T31" fmla="*/ 2147483647 h 1488"/>
              <a:gd name="T32" fmla="*/ 2147483647 w 4804"/>
              <a:gd name="T33" fmla="*/ 2147483647 h 1488"/>
              <a:gd name="T34" fmla="*/ 2147483647 w 4804"/>
              <a:gd name="T35" fmla="*/ 2147483647 h 1488"/>
              <a:gd name="T36" fmla="*/ 2147483647 w 4804"/>
              <a:gd name="T37" fmla="*/ 2147483647 h 1488"/>
              <a:gd name="T38" fmla="*/ 2147483647 w 4804"/>
              <a:gd name="T39" fmla="*/ 2147483647 h 1488"/>
              <a:gd name="T40" fmla="*/ 2147483647 w 4804"/>
              <a:gd name="T41" fmla="*/ 2147483647 h 1488"/>
              <a:gd name="T42" fmla="*/ 2147483647 w 4804"/>
              <a:gd name="T43" fmla="*/ 2147483647 h 1488"/>
              <a:gd name="T44" fmla="*/ 2147483647 w 4804"/>
              <a:gd name="T45" fmla="*/ 2147483647 h 1488"/>
              <a:gd name="T46" fmla="*/ 2147483647 w 4804"/>
              <a:gd name="T47" fmla="*/ 2147483647 h 1488"/>
              <a:gd name="T48" fmla="*/ 2147483647 w 4804"/>
              <a:gd name="T49" fmla="*/ 2147483647 h 1488"/>
              <a:gd name="T50" fmla="*/ 2147483647 w 4804"/>
              <a:gd name="T51" fmla="*/ 2147483647 h 1488"/>
              <a:gd name="T52" fmla="*/ 2147483647 w 4804"/>
              <a:gd name="T53" fmla="*/ 2147483647 h 1488"/>
              <a:gd name="T54" fmla="*/ 2147483647 w 4804"/>
              <a:gd name="T55" fmla="*/ 2147483647 h 1488"/>
              <a:gd name="T56" fmla="*/ 2147483647 w 4804"/>
              <a:gd name="T57" fmla="*/ 2147483647 h 1488"/>
              <a:gd name="T58" fmla="*/ 2147483647 w 4804"/>
              <a:gd name="T59" fmla="*/ 2147483647 h 1488"/>
              <a:gd name="T60" fmla="*/ 2147483647 w 4804"/>
              <a:gd name="T61" fmla="*/ 2147483647 h 1488"/>
              <a:gd name="T62" fmla="*/ 0 w 4804"/>
              <a:gd name="T63" fmla="*/ 2147483647 h 1488"/>
              <a:gd name="T64" fmla="*/ 0 w 4804"/>
              <a:gd name="T65" fmla="*/ 2147483647 h 1488"/>
              <a:gd name="T66" fmla="*/ 2147483647 w 4804"/>
              <a:gd name="T67" fmla="*/ 2147483647 h 1488"/>
              <a:gd name="T68" fmla="*/ 2147483647 w 4804"/>
              <a:gd name="T69" fmla="*/ 2147483647 h 1488"/>
              <a:gd name="T70" fmla="*/ 2147483647 w 4804"/>
              <a:gd name="T71" fmla="*/ 2147483647 h 1488"/>
              <a:gd name="T72" fmla="*/ 2147483647 w 4804"/>
              <a:gd name="T73" fmla="*/ 2147483647 h 1488"/>
              <a:gd name="T74" fmla="*/ 2147483647 w 4804"/>
              <a:gd name="T75" fmla="*/ 2147483647 h 1488"/>
              <a:gd name="T76" fmla="*/ 2147483647 w 4804"/>
              <a:gd name="T77" fmla="*/ 2147483647 h 1488"/>
              <a:gd name="T78" fmla="*/ 2147483647 w 4804"/>
              <a:gd name="T79" fmla="*/ 2147483647 h 1488"/>
              <a:gd name="T80" fmla="*/ 2147483647 w 4804"/>
              <a:gd name="T81" fmla="*/ 2147483647 h 1488"/>
              <a:gd name="T82" fmla="*/ 2147483647 w 4804"/>
              <a:gd name="T83" fmla="*/ 2147483647 h 1488"/>
              <a:gd name="T84" fmla="*/ 2147483647 w 4804"/>
              <a:gd name="T85" fmla="*/ 2147483647 h 1488"/>
              <a:gd name="T86" fmla="*/ 2147483647 w 4804"/>
              <a:gd name="T87" fmla="*/ 2147483647 h 1488"/>
              <a:gd name="T88" fmla="*/ 2147483647 w 4804"/>
              <a:gd name="T89" fmla="*/ 2147483647 h 1488"/>
              <a:gd name="T90" fmla="*/ 2147483647 w 4804"/>
              <a:gd name="T91" fmla="*/ 2147483647 h 1488"/>
              <a:gd name="T92" fmla="*/ 2147483647 w 4804"/>
              <a:gd name="T93" fmla="*/ 2147483647 h 1488"/>
              <a:gd name="T94" fmla="*/ 2147483647 w 4804"/>
              <a:gd name="T95" fmla="*/ 2147483647 h 1488"/>
              <a:gd name="T96" fmla="*/ 2147483647 w 4804"/>
              <a:gd name="T97" fmla="*/ 2147483647 h 1488"/>
              <a:gd name="T98" fmla="*/ 2147483647 w 4804"/>
              <a:gd name="T99" fmla="*/ 2147483647 h 1488"/>
              <a:gd name="T100" fmla="*/ 2147483647 w 4804"/>
              <a:gd name="T101" fmla="*/ 2147483647 h 1488"/>
              <a:gd name="T102" fmla="*/ 2147483647 w 4804"/>
              <a:gd name="T103" fmla="*/ 2147483647 h 1488"/>
              <a:gd name="T104" fmla="*/ 2147483647 w 4804"/>
              <a:gd name="T105" fmla="*/ 2147483647 h 1488"/>
              <a:gd name="T106" fmla="*/ 2147483647 w 4804"/>
              <a:gd name="T107" fmla="*/ 0 h 1488"/>
              <a:gd name="T108" fmla="*/ 2147483647 w 4804"/>
              <a:gd name="T109" fmla="*/ 0 h 1488"/>
              <a:gd name="T110" fmla="*/ 2147483647 w 4804"/>
              <a:gd name="T111" fmla="*/ 0 h 1488"/>
              <a:gd name="T112" fmla="*/ 2147483647 w 4804"/>
              <a:gd name="T113" fmla="*/ 0 h 1488"/>
              <a:gd name="T114" fmla="*/ 2147483647 w 4804"/>
              <a:gd name="T115" fmla="*/ 2147483647 h 14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04" h="1488">
                <a:moveTo>
                  <a:pt x="4804" y="1488"/>
                </a:moveTo>
                <a:lnTo>
                  <a:pt x="968" y="1488"/>
                </a:lnTo>
                <a:lnTo>
                  <a:pt x="760" y="1488"/>
                </a:lnTo>
                <a:lnTo>
                  <a:pt x="736" y="1486"/>
                </a:lnTo>
                <a:lnTo>
                  <a:pt x="712" y="1484"/>
                </a:lnTo>
                <a:lnTo>
                  <a:pt x="688" y="1480"/>
                </a:lnTo>
                <a:lnTo>
                  <a:pt x="662" y="1472"/>
                </a:lnTo>
                <a:lnTo>
                  <a:pt x="638" y="1464"/>
                </a:lnTo>
                <a:lnTo>
                  <a:pt x="612" y="1454"/>
                </a:lnTo>
                <a:lnTo>
                  <a:pt x="588" y="1442"/>
                </a:lnTo>
                <a:lnTo>
                  <a:pt x="562" y="1430"/>
                </a:lnTo>
                <a:lnTo>
                  <a:pt x="538" y="1414"/>
                </a:lnTo>
                <a:lnTo>
                  <a:pt x="512" y="1398"/>
                </a:lnTo>
                <a:lnTo>
                  <a:pt x="486" y="1380"/>
                </a:lnTo>
                <a:lnTo>
                  <a:pt x="462" y="1360"/>
                </a:lnTo>
                <a:lnTo>
                  <a:pt x="412" y="1318"/>
                </a:lnTo>
                <a:lnTo>
                  <a:pt x="364" y="1270"/>
                </a:lnTo>
                <a:lnTo>
                  <a:pt x="318" y="1216"/>
                </a:lnTo>
                <a:lnTo>
                  <a:pt x="272" y="1160"/>
                </a:lnTo>
                <a:lnTo>
                  <a:pt x="230" y="1098"/>
                </a:lnTo>
                <a:lnTo>
                  <a:pt x="190" y="1034"/>
                </a:lnTo>
                <a:lnTo>
                  <a:pt x="152" y="964"/>
                </a:lnTo>
                <a:lnTo>
                  <a:pt x="118" y="894"/>
                </a:lnTo>
                <a:lnTo>
                  <a:pt x="86" y="820"/>
                </a:lnTo>
                <a:lnTo>
                  <a:pt x="60" y="744"/>
                </a:lnTo>
                <a:lnTo>
                  <a:pt x="38" y="668"/>
                </a:lnTo>
                <a:lnTo>
                  <a:pt x="20" y="594"/>
                </a:lnTo>
                <a:lnTo>
                  <a:pt x="8" y="524"/>
                </a:lnTo>
                <a:lnTo>
                  <a:pt x="2" y="454"/>
                </a:lnTo>
                <a:lnTo>
                  <a:pt x="0" y="422"/>
                </a:lnTo>
                <a:lnTo>
                  <a:pt x="0" y="390"/>
                </a:lnTo>
                <a:lnTo>
                  <a:pt x="2" y="358"/>
                </a:lnTo>
                <a:lnTo>
                  <a:pt x="4" y="328"/>
                </a:lnTo>
                <a:lnTo>
                  <a:pt x="6" y="300"/>
                </a:lnTo>
                <a:lnTo>
                  <a:pt x="12" y="272"/>
                </a:lnTo>
                <a:lnTo>
                  <a:pt x="16" y="244"/>
                </a:lnTo>
                <a:lnTo>
                  <a:pt x="24" y="218"/>
                </a:lnTo>
                <a:lnTo>
                  <a:pt x="32" y="194"/>
                </a:lnTo>
                <a:lnTo>
                  <a:pt x="40" y="170"/>
                </a:lnTo>
                <a:lnTo>
                  <a:pt x="50" y="148"/>
                </a:lnTo>
                <a:lnTo>
                  <a:pt x="62" y="128"/>
                </a:lnTo>
                <a:lnTo>
                  <a:pt x="74" y="108"/>
                </a:lnTo>
                <a:lnTo>
                  <a:pt x="88" y="90"/>
                </a:lnTo>
                <a:lnTo>
                  <a:pt x="102" y="74"/>
                </a:lnTo>
                <a:lnTo>
                  <a:pt x="118" y="58"/>
                </a:lnTo>
                <a:lnTo>
                  <a:pt x="134" y="46"/>
                </a:lnTo>
                <a:lnTo>
                  <a:pt x="152" y="34"/>
                </a:lnTo>
                <a:lnTo>
                  <a:pt x="170" y="24"/>
                </a:lnTo>
                <a:lnTo>
                  <a:pt x="190" y="16"/>
                </a:lnTo>
                <a:lnTo>
                  <a:pt x="210" y="8"/>
                </a:lnTo>
                <a:lnTo>
                  <a:pt x="232" y="4"/>
                </a:lnTo>
                <a:lnTo>
                  <a:pt x="254" y="0"/>
                </a:lnTo>
                <a:lnTo>
                  <a:pt x="276" y="0"/>
                </a:lnTo>
                <a:lnTo>
                  <a:pt x="616" y="0"/>
                </a:lnTo>
                <a:lnTo>
                  <a:pt x="4804" y="0"/>
                </a:lnTo>
                <a:lnTo>
                  <a:pt x="4804" y="148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21532"/>
              </a:solidFill>
              <a:ea typeface="ＭＳ Ｐゴシック" charset="0"/>
              <a:cs typeface="ＭＳ Ｐゴシック" charset="0"/>
            </a:endParaRPr>
          </a:p>
        </p:txBody>
      </p:sp>
      <p:pic>
        <p:nvPicPr>
          <p:cNvPr id="6" name="Picture 13" descr="kdeg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19700" y="981075"/>
            <a:ext cx="3324225"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19672" y="2636912"/>
            <a:ext cx="6912768" cy="1487215"/>
          </a:xfrm>
          <a:noFill/>
        </p:spPr>
        <p:txBody>
          <a:bodyPr anchor="b">
            <a:normAutofit/>
          </a:bodyPr>
          <a:lstStyle>
            <a:lvl1pPr algn="r">
              <a:defRPr sz="3200" b="1">
                <a:solidFill>
                  <a:srgbClr val="003773"/>
                </a:solidFill>
              </a:defRPr>
            </a:lvl1pPr>
          </a:lstStyle>
          <a:p>
            <a:r>
              <a:rPr lang="en-US"/>
              <a:t>Click to edit Master title style</a:t>
            </a:r>
            <a:endParaRPr lang="en-GB" dirty="0"/>
          </a:p>
        </p:txBody>
      </p:sp>
      <p:sp>
        <p:nvSpPr>
          <p:cNvPr id="3" name="Subtitle 2"/>
          <p:cNvSpPr>
            <a:spLocks noGrp="1"/>
          </p:cNvSpPr>
          <p:nvPr>
            <p:ph type="subTitle" idx="1"/>
          </p:nvPr>
        </p:nvSpPr>
        <p:spPr>
          <a:xfrm>
            <a:off x="1619672" y="4193704"/>
            <a:ext cx="6912768" cy="1368152"/>
          </a:xfrm>
          <a:noFill/>
          <a:ln>
            <a:noFill/>
          </a:ln>
        </p:spPr>
        <p:txBody>
          <a:bodyPr lIns="0" tIns="0" rIns="0" bIns="0"/>
          <a:lstStyle>
            <a:lvl1pPr marL="0" indent="0" algn="r">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Date Placeholder 3"/>
          <p:cNvSpPr>
            <a:spLocks noGrp="1"/>
          </p:cNvSpPr>
          <p:nvPr>
            <p:ph type="dt" sz="half" idx="10"/>
          </p:nvPr>
        </p:nvSpPr>
        <p:spPr>
          <a:xfrm>
            <a:off x="6399213" y="5876925"/>
            <a:ext cx="2133600" cy="365125"/>
          </a:xfrm>
          <a:noFill/>
        </p:spPr>
        <p:txBody>
          <a:bodyPr/>
          <a:lstStyle>
            <a:lvl1pPr algn="r">
              <a:defRPr>
                <a:solidFill>
                  <a:schemeClr val="bg1"/>
                </a:solidFill>
              </a:defRPr>
            </a:lvl1pPr>
          </a:lstStyle>
          <a:p>
            <a:pPr>
              <a:defRPr/>
            </a:pPr>
            <a:fld id="{1AFF59E6-950E-3943-9DA1-538F438D9DBE}" type="datetimeFigureOut">
              <a:rPr lang="en-GB">
                <a:solidFill>
                  <a:prstClr val="white"/>
                </a:solidFill>
              </a:rPr>
              <a:pPr>
                <a:defRPr/>
              </a:pPr>
              <a:t>16/03/2018</a:t>
            </a:fld>
            <a:endParaRPr lang="en-GB">
              <a:solidFill>
                <a:prstClr val="white"/>
              </a:solidFill>
            </a:endParaRPr>
          </a:p>
        </p:txBody>
      </p:sp>
    </p:spTree>
    <p:extLst>
      <p:ext uri="{BB962C8B-B14F-4D97-AF65-F5344CB8AC3E}">
        <p14:creationId xmlns:p14="http://schemas.microsoft.com/office/powerpoint/2010/main" val="1958475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ingl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000" y="1375200"/>
            <a:ext cx="8132400" cy="49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lvl1pPr>
              <a:defRPr/>
            </a:lvl1pPr>
          </a:lstStyle>
          <a:p>
            <a:pPr>
              <a:defRPr/>
            </a:pPr>
            <a:fld id="{E7939F47-38FA-3543-8D5D-852C6E1306E7}" type="datetimeFigureOut">
              <a:rPr lang="en-GB"/>
              <a:pPr>
                <a:defRPr/>
              </a:pPr>
              <a:t>16/03/2018</a:t>
            </a:fld>
            <a:endParaRPr lang="en-GB"/>
          </a:p>
        </p:txBody>
      </p:sp>
      <p:sp>
        <p:nvSpPr>
          <p:cNvPr id="5" name="Slide Number Placeholder 5"/>
          <p:cNvSpPr>
            <a:spLocks noGrp="1"/>
          </p:cNvSpPr>
          <p:nvPr>
            <p:ph type="sldNum" sz="quarter" idx="11"/>
          </p:nvPr>
        </p:nvSpPr>
        <p:spPr/>
        <p:txBody>
          <a:bodyPr/>
          <a:lstStyle>
            <a:lvl1pPr>
              <a:defRPr/>
            </a:lvl1pPr>
          </a:lstStyle>
          <a:p>
            <a:pPr>
              <a:defRPr/>
            </a:pPr>
            <a:fld id="{DEEDE545-C291-D047-9141-1B25B0C898A8}" type="slidenum">
              <a:rPr lang="en-GB"/>
              <a:pPr>
                <a:defRPr/>
              </a:pPr>
              <a:t>‹#›</a:t>
            </a:fld>
            <a:endParaRPr lang="en-GB"/>
          </a:p>
        </p:txBody>
      </p:sp>
    </p:spTree>
    <p:extLst>
      <p:ext uri="{BB962C8B-B14F-4D97-AF65-F5344CB8AC3E}">
        <p14:creationId xmlns:p14="http://schemas.microsoft.com/office/powerpoint/2010/main" val="3945743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5" name="Rectangle 4"/>
          <p:cNvSpPr/>
          <p:nvPr userDrawn="1"/>
        </p:nvSpPr>
        <p:spPr>
          <a:xfrm>
            <a:off x="503238" y="1374775"/>
            <a:ext cx="8132762" cy="4921250"/>
          </a:xfrm>
          <a:prstGeom prst="rect">
            <a:avLst/>
          </a:prstGeom>
          <a:gradFill>
            <a:gsLst>
              <a:gs pos="0">
                <a:schemeClr val="bg1">
                  <a:lumMod val="95000"/>
                </a:schemeClr>
              </a:gs>
              <a:gs pos="100000">
                <a:schemeClr val="bg1">
                  <a:lumMod val="85000"/>
                </a:schemeClr>
              </a:gs>
            </a:gsLst>
            <a:lin ang="27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latin typeface="Calibri"/>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560" y="1628799"/>
            <a:ext cx="3884240" cy="4564800"/>
          </a:xfrm>
          <a:noFill/>
          <a:ln>
            <a:noFill/>
          </a:ln>
        </p:spPr>
        <p:txBody>
          <a:bodyPr lIns="0" tIns="72000" rIns="0" bIns="0"/>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28799"/>
            <a:ext cx="3884240" cy="4564800"/>
          </a:xfrm>
          <a:noFill/>
          <a:ln>
            <a:noFill/>
          </a:ln>
        </p:spPr>
        <p:txBody>
          <a:bodyPr lIns="0" tIns="72000" rIns="0" bIns="0"/>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4"/>
          <p:cNvSpPr>
            <a:spLocks noGrp="1"/>
          </p:cNvSpPr>
          <p:nvPr>
            <p:ph type="dt" sz="half" idx="10"/>
          </p:nvPr>
        </p:nvSpPr>
        <p:spPr/>
        <p:txBody>
          <a:bodyPr/>
          <a:lstStyle>
            <a:lvl1pPr>
              <a:defRPr/>
            </a:lvl1pPr>
          </a:lstStyle>
          <a:p>
            <a:pPr>
              <a:defRPr/>
            </a:pPr>
            <a:fld id="{D3A9A72E-1679-1447-AAE7-FD98C32FA2D3}" type="datetimeFigureOut">
              <a:rPr lang="en-GB"/>
              <a:pPr>
                <a:defRPr/>
              </a:pPr>
              <a:t>16/03/2018</a:t>
            </a:fld>
            <a:endParaRPr lang="en-GB"/>
          </a:p>
        </p:txBody>
      </p:sp>
      <p:sp>
        <p:nvSpPr>
          <p:cNvPr id="7" name="Slide Number Placeholder 6"/>
          <p:cNvSpPr>
            <a:spLocks noGrp="1"/>
          </p:cNvSpPr>
          <p:nvPr>
            <p:ph type="sldNum" sz="quarter" idx="11"/>
          </p:nvPr>
        </p:nvSpPr>
        <p:spPr/>
        <p:txBody>
          <a:bodyPr/>
          <a:lstStyle>
            <a:lvl1pPr>
              <a:defRPr/>
            </a:lvl1pPr>
          </a:lstStyle>
          <a:p>
            <a:pPr>
              <a:defRPr/>
            </a:pPr>
            <a:fld id="{87CE8D0E-037A-4F4F-856F-11483C2F0EB5}" type="slidenum">
              <a:rPr lang="en-GB"/>
              <a:pPr>
                <a:defRPr/>
              </a:pPr>
              <a:t>‹#›</a:t>
            </a:fld>
            <a:endParaRPr lang="en-GB"/>
          </a:p>
        </p:txBody>
      </p:sp>
    </p:spTree>
    <p:extLst>
      <p:ext uri="{BB962C8B-B14F-4D97-AF65-F5344CB8AC3E}">
        <p14:creationId xmlns:p14="http://schemas.microsoft.com/office/powerpoint/2010/main" val="3206254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Double Column with Subtitle">
    <p:spTree>
      <p:nvGrpSpPr>
        <p:cNvPr id="1" name=""/>
        <p:cNvGrpSpPr/>
        <p:nvPr/>
      </p:nvGrpSpPr>
      <p:grpSpPr>
        <a:xfrm>
          <a:off x="0" y="0"/>
          <a:ext cx="0" cy="0"/>
          <a:chOff x="0" y="0"/>
          <a:chExt cx="0" cy="0"/>
        </a:xfrm>
      </p:grpSpPr>
      <p:sp>
        <p:nvSpPr>
          <p:cNvPr id="7" name="Rectangle 6"/>
          <p:cNvSpPr/>
          <p:nvPr userDrawn="1"/>
        </p:nvSpPr>
        <p:spPr>
          <a:xfrm>
            <a:off x="503238" y="1374775"/>
            <a:ext cx="8132762" cy="4921250"/>
          </a:xfrm>
          <a:prstGeom prst="rect">
            <a:avLst/>
          </a:prstGeom>
          <a:gradFill>
            <a:gsLst>
              <a:gs pos="0">
                <a:schemeClr val="bg1">
                  <a:lumMod val="95000"/>
                </a:schemeClr>
              </a:gs>
              <a:gs pos="100000">
                <a:schemeClr val="bg1">
                  <a:lumMod val="85000"/>
                </a:schemeClr>
              </a:gs>
            </a:gsLst>
            <a:lin ang="27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latin typeface="Calibri"/>
            </a:endParaRPr>
          </a:p>
        </p:txBody>
      </p:sp>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11560" y="1628800"/>
            <a:ext cx="3885828" cy="432048"/>
          </a:xfrm>
          <a:noFill/>
          <a:ln>
            <a:noFill/>
          </a:ln>
        </p:spPr>
        <p:txBody>
          <a:bodyPr lIns="0" tIns="72000" rIns="0" bIns="0" anchor="t"/>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1560" y="2060848"/>
            <a:ext cx="3885828" cy="4132752"/>
          </a:xfrm>
          <a:noFill/>
          <a:ln>
            <a:noFill/>
          </a:ln>
        </p:spPr>
        <p:txBody>
          <a:bodyPr lIns="0" tIns="108000" rIns="0" bIns="0"/>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628800"/>
            <a:ext cx="3887415" cy="432048"/>
          </a:xfrm>
          <a:noFill/>
          <a:ln>
            <a:noFill/>
          </a:ln>
        </p:spPr>
        <p:txBody>
          <a:bodyPr lIns="0" tIns="72000" rIns="0" bIns="0" anchor="t"/>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60848"/>
            <a:ext cx="3887415" cy="4132752"/>
          </a:xfrm>
          <a:noFill/>
          <a:ln>
            <a:noFill/>
          </a:ln>
        </p:spPr>
        <p:txBody>
          <a:bodyPr lIns="0" tIns="108000" rIns="0" bIns="0"/>
          <a:lstStyle>
            <a:lvl1pPr>
              <a:defRPr sz="20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6"/>
          <p:cNvSpPr>
            <a:spLocks noGrp="1"/>
          </p:cNvSpPr>
          <p:nvPr>
            <p:ph type="dt" sz="half" idx="10"/>
          </p:nvPr>
        </p:nvSpPr>
        <p:spPr/>
        <p:txBody>
          <a:bodyPr/>
          <a:lstStyle>
            <a:lvl1pPr>
              <a:defRPr/>
            </a:lvl1pPr>
          </a:lstStyle>
          <a:p>
            <a:pPr>
              <a:defRPr/>
            </a:pPr>
            <a:fld id="{0974BF9E-7327-384F-AA25-918C743AE714}" type="datetimeFigureOut">
              <a:rPr lang="en-GB"/>
              <a:pPr>
                <a:defRPr/>
              </a:pPr>
              <a:t>16/03/2018</a:t>
            </a:fld>
            <a:endParaRPr lang="en-GB"/>
          </a:p>
        </p:txBody>
      </p:sp>
      <p:sp>
        <p:nvSpPr>
          <p:cNvPr id="9" name="Slide Number Placeholder 8"/>
          <p:cNvSpPr>
            <a:spLocks noGrp="1"/>
          </p:cNvSpPr>
          <p:nvPr>
            <p:ph type="sldNum" sz="quarter" idx="11"/>
          </p:nvPr>
        </p:nvSpPr>
        <p:spPr/>
        <p:txBody>
          <a:bodyPr/>
          <a:lstStyle>
            <a:lvl1pPr>
              <a:defRPr/>
            </a:lvl1pPr>
          </a:lstStyle>
          <a:p>
            <a:pPr>
              <a:defRPr/>
            </a:pPr>
            <a:fld id="{C607E3A2-A01E-5E47-A457-049BBAA99A6E}" type="slidenum">
              <a:rPr lang="en-GB"/>
              <a:pPr>
                <a:defRPr/>
              </a:pPr>
              <a:t>‹#›</a:t>
            </a:fld>
            <a:endParaRPr lang="en-GB"/>
          </a:p>
        </p:txBody>
      </p:sp>
    </p:spTree>
    <p:extLst>
      <p:ext uri="{BB962C8B-B14F-4D97-AF65-F5344CB8AC3E}">
        <p14:creationId xmlns:p14="http://schemas.microsoft.com/office/powerpoint/2010/main" val="336128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503238" y="1374775"/>
            <a:ext cx="8132762" cy="4921250"/>
          </a:xfrm>
          <a:prstGeom prst="rect">
            <a:avLst/>
          </a:prstGeom>
          <a:gradFill>
            <a:gsLst>
              <a:gs pos="0">
                <a:schemeClr val="bg1">
                  <a:lumMod val="95000"/>
                </a:schemeClr>
              </a:gs>
              <a:gs pos="100000">
                <a:schemeClr val="bg1">
                  <a:lumMod val="85000"/>
                </a:schemeClr>
              </a:gs>
            </a:gsLst>
            <a:lin ang="27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latin typeface="Calibri"/>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4" name="Date Placeholder 2"/>
          <p:cNvSpPr>
            <a:spLocks noGrp="1"/>
          </p:cNvSpPr>
          <p:nvPr>
            <p:ph type="dt" sz="half" idx="10"/>
          </p:nvPr>
        </p:nvSpPr>
        <p:spPr/>
        <p:txBody>
          <a:bodyPr/>
          <a:lstStyle>
            <a:lvl1pPr>
              <a:defRPr/>
            </a:lvl1pPr>
          </a:lstStyle>
          <a:p>
            <a:pPr>
              <a:defRPr/>
            </a:pPr>
            <a:fld id="{E6D7FC6C-FB5B-B448-A667-E9FAA651F20A}" type="datetimeFigureOut">
              <a:rPr lang="en-GB"/>
              <a:pPr>
                <a:defRPr/>
              </a:pPr>
              <a:t>16/03/2018</a:t>
            </a:fld>
            <a:endParaRPr lang="en-GB"/>
          </a:p>
        </p:txBody>
      </p:sp>
      <p:sp>
        <p:nvSpPr>
          <p:cNvPr id="5" name="Slide Number Placeholder 4"/>
          <p:cNvSpPr>
            <a:spLocks noGrp="1"/>
          </p:cNvSpPr>
          <p:nvPr>
            <p:ph type="sldNum" sz="quarter" idx="11"/>
          </p:nvPr>
        </p:nvSpPr>
        <p:spPr/>
        <p:txBody>
          <a:bodyPr/>
          <a:lstStyle>
            <a:lvl1pPr>
              <a:defRPr/>
            </a:lvl1pPr>
          </a:lstStyle>
          <a:p>
            <a:pPr>
              <a:defRPr/>
            </a:pPr>
            <a:fld id="{08465484-067C-C340-823F-D6B75153191B}" type="slidenum">
              <a:rPr lang="en-GB"/>
              <a:pPr>
                <a:defRPr/>
              </a:pPr>
              <a:t>‹#›</a:t>
            </a:fld>
            <a:endParaRPr lang="en-GB"/>
          </a:p>
        </p:txBody>
      </p:sp>
    </p:spTree>
    <p:extLst>
      <p:ext uri="{BB962C8B-B14F-4D97-AF65-F5344CB8AC3E}">
        <p14:creationId xmlns:p14="http://schemas.microsoft.com/office/powerpoint/2010/main" val="247539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DD8A4F-EC73-4035-8B20-B4B3CE86F45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503238" y="1374775"/>
            <a:ext cx="8132762" cy="4921250"/>
          </a:xfrm>
          <a:prstGeom prst="rect">
            <a:avLst/>
          </a:prstGeom>
          <a:gradFill>
            <a:gsLst>
              <a:gs pos="0">
                <a:schemeClr val="bg1">
                  <a:lumMod val="95000"/>
                </a:schemeClr>
              </a:gs>
              <a:gs pos="100000">
                <a:schemeClr val="bg1">
                  <a:lumMod val="85000"/>
                </a:schemeClr>
              </a:gs>
            </a:gsLst>
            <a:lin ang="27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latin typeface="Calibri"/>
            </a:endParaRPr>
          </a:p>
        </p:txBody>
      </p:sp>
      <p:sp>
        <p:nvSpPr>
          <p:cNvPr id="3" name="Date Placeholder 1"/>
          <p:cNvSpPr>
            <a:spLocks noGrp="1"/>
          </p:cNvSpPr>
          <p:nvPr>
            <p:ph type="dt" sz="half" idx="10"/>
          </p:nvPr>
        </p:nvSpPr>
        <p:spPr/>
        <p:txBody>
          <a:bodyPr/>
          <a:lstStyle>
            <a:lvl1pPr>
              <a:defRPr/>
            </a:lvl1pPr>
          </a:lstStyle>
          <a:p>
            <a:pPr>
              <a:defRPr/>
            </a:pPr>
            <a:fld id="{5E238F32-8949-C14B-A5A1-470FDF9D091A}" type="datetimeFigureOut">
              <a:rPr lang="en-GB"/>
              <a:pPr>
                <a:defRPr/>
              </a:pPr>
              <a:t>16/03/2018</a:t>
            </a:fld>
            <a:endParaRPr lang="en-GB"/>
          </a:p>
        </p:txBody>
      </p:sp>
      <p:sp>
        <p:nvSpPr>
          <p:cNvPr id="4" name="Slide Number Placeholder 3"/>
          <p:cNvSpPr>
            <a:spLocks noGrp="1"/>
          </p:cNvSpPr>
          <p:nvPr>
            <p:ph type="sldNum" sz="quarter" idx="11"/>
          </p:nvPr>
        </p:nvSpPr>
        <p:spPr/>
        <p:txBody>
          <a:bodyPr/>
          <a:lstStyle>
            <a:lvl1pPr>
              <a:defRPr/>
            </a:lvl1pPr>
          </a:lstStyle>
          <a:p>
            <a:pPr>
              <a:defRPr/>
            </a:pPr>
            <a:fld id="{9496243B-07E5-3542-B1AE-FFE9F5076F2A}" type="slidenum">
              <a:rPr lang="en-GB"/>
              <a:pPr>
                <a:defRPr/>
              </a:pPr>
              <a:t>‹#›</a:t>
            </a:fld>
            <a:endParaRPr lang="en-GB"/>
          </a:p>
        </p:txBody>
      </p:sp>
    </p:spTree>
    <p:extLst>
      <p:ext uri="{BB962C8B-B14F-4D97-AF65-F5344CB8AC3E}">
        <p14:creationId xmlns:p14="http://schemas.microsoft.com/office/powerpoint/2010/main" val="3578654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503238" y="1374775"/>
            <a:ext cx="8132762" cy="4921250"/>
          </a:xfrm>
          <a:prstGeom prst="rect">
            <a:avLst/>
          </a:prstGeom>
          <a:gradFill>
            <a:gsLst>
              <a:gs pos="0">
                <a:schemeClr val="bg1">
                  <a:lumMod val="95000"/>
                </a:schemeClr>
              </a:gs>
              <a:gs pos="100000">
                <a:schemeClr val="bg1">
                  <a:lumMod val="85000"/>
                </a:schemeClr>
              </a:gs>
            </a:gsLst>
            <a:lin ang="27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latin typeface="Calibri"/>
            </a:endParaRPr>
          </a:p>
        </p:txBody>
      </p:sp>
      <p:sp>
        <p:nvSpPr>
          <p:cNvPr id="2" name="Title 1"/>
          <p:cNvSpPr>
            <a:spLocks noGrp="1"/>
          </p:cNvSpPr>
          <p:nvPr>
            <p:ph type="title"/>
          </p:nvPr>
        </p:nvSpPr>
        <p:spPr>
          <a:xfrm>
            <a:off x="611560" y="360000"/>
            <a:ext cx="8028000" cy="1008000"/>
          </a:xfrm>
        </p:spPr>
        <p:txBody>
          <a:bodyPr>
            <a:normAutofit/>
          </a:bodyPr>
          <a:lstStyle>
            <a:lvl1pPr algn="l">
              <a:defRPr sz="2800" b="1"/>
            </a:lvl1pPr>
          </a:lstStyle>
          <a:p>
            <a:r>
              <a:rPr lang="en-US"/>
              <a:t>Click to edit Master title style</a:t>
            </a:r>
            <a:endParaRPr lang="en-GB" dirty="0"/>
          </a:p>
        </p:txBody>
      </p:sp>
      <p:sp>
        <p:nvSpPr>
          <p:cNvPr id="3" name="Content Placeholder 2"/>
          <p:cNvSpPr>
            <a:spLocks noGrp="1"/>
          </p:cNvSpPr>
          <p:nvPr>
            <p:ph idx="1"/>
          </p:nvPr>
        </p:nvSpPr>
        <p:spPr>
          <a:xfrm>
            <a:off x="3059832" y="1628800"/>
            <a:ext cx="5472608" cy="4564800"/>
          </a:xfrm>
          <a:noFill/>
          <a:ln>
            <a:noFill/>
          </a:ln>
        </p:spPr>
        <p:txBody>
          <a:bodyPr lIns="0" tIns="72000" rIns="0" bIns="0"/>
          <a:lstStyle>
            <a:lvl1pPr>
              <a:defRPr sz="20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611561" y="1628800"/>
            <a:ext cx="2304255" cy="4564800"/>
          </a:xfrm>
          <a:noFill/>
          <a:ln>
            <a:noFill/>
          </a:ln>
        </p:spPr>
        <p:txBody>
          <a:bodyPr lIns="0" tIns="14400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3E7F775C-8DF0-F14C-9F91-FE76F7F97C2F}" type="datetimeFigureOut">
              <a:rPr lang="en-GB"/>
              <a:pPr>
                <a:defRPr/>
              </a:pPr>
              <a:t>16/03/2018</a:t>
            </a:fld>
            <a:endParaRPr lang="en-GB"/>
          </a:p>
        </p:txBody>
      </p:sp>
      <p:sp>
        <p:nvSpPr>
          <p:cNvPr id="7" name="Slide Number Placeholder 6"/>
          <p:cNvSpPr>
            <a:spLocks noGrp="1"/>
          </p:cNvSpPr>
          <p:nvPr>
            <p:ph type="sldNum" sz="quarter" idx="11"/>
          </p:nvPr>
        </p:nvSpPr>
        <p:spPr/>
        <p:txBody>
          <a:bodyPr/>
          <a:lstStyle>
            <a:lvl1pPr>
              <a:defRPr/>
            </a:lvl1pPr>
          </a:lstStyle>
          <a:p>
            <a:pPr>
              <a:defRPr/>
            </a:pPr>
            <a:fld id="{9DA90448-BE92-FE46-8471-672305045926}" type="slidenum">
              <a:rPr lang="en-GB"/>
              <a:pPr>
                <a:defRPr/>
              </a:pPr>
              <a:t>‹#›</a:t>
            </a:fld>
            <a:endParaRPr lang="en-GB"/>
          </a:p>
        </p:txBody>
      </p:sp>
    </p:spTree>
    <p:extLst>
      <p:ext uri="{BB962C8B-B14F-4D97-AF65-F5344CB8AC3E}">
        <p14:creationId xmlns:p14="http://schemas.microsoft.com/office/powerpoint/2010/main" val="1301409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503238" y="1374775"/>
            <a:ext cx="8132762" cy="4921250"/>
          </a:xfrm>
          <a:prstGeom prst="rect">
            <a:avLst/>
          </a:prstGeom>
          <a:gradFill>
            <a:gsLst>
              <a:gs pos="0">
                <a:schemeClr val="bg1">
                  <a:lumMod val="95000"/>
                </a:schemeClr>
              </a:gs>
              <a:gs pos="100000">
                <a:schemeClr val="bg1">
                  <a:lumMod val="85000"/>
                </a:schemeClr>
              </a:gs>
            </a:gsLst>
            <a:lin ang="2700000" scaled="0"/>
          </a:gra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latin typeface="Calibri"/>
            </a:endParaRPr>
          </a:p>
        </p:txBody>
      </p:sp>
      <p:sp>
        <p:nvSpPr>
          <p:cNvPr id="2" name="Title 1"/>
          <p:cNvSpPr>
            <a:spLocks noGrp="1"/>
          </p:cNvSpPr>
          <p:nvPr>
            <p:ph type="title"/>
          </p:nvPr>
        </p:nvSpPr>
        <p:spPr>
          <a:xfrm>
            <a:off x="611560" y="5301208"/>
            <a:ext cx="7920880" cy="354162"/>
          </a:xfrm>
          <a:noFill/>
        </p:spPr>
        <p:txBody>
          <a:bodyPr anchor="b"/>
          <a:lstStyle>
            <a:lvl1pPr algn="l">
              <a:defRPr sz="2000" b="1">
                <a:solidFill>
                  <a:srgbClr val="0089DA"/>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611560" y="1628800"/>
            <a:ext cx="7920880" cy="3672407"/>
          </a:xfrm>
          <a:noFill/>
          <a:ln>
            <a:noFill/>
          </a:ln>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611560" y="5655370"/>
            <a:ext cx="7920880" cy="509934"/>
          </a:xfrm>
          <a:noFill/>
          <a:ln>
            <a:noFill/>
          </a:ln>
        </p:spPr>
        <p:txBody>
          <a:bodyPr lIns="0" tIns="0" rIns="0" bIns="0"/>
          <a:lstStyle>
            <a:lvl1pPr marL="0" indent="0">
              <a:buNone/>
              <a:defRPr sz="1600">
                <a:solidFill>
                  <a:srgbClr val="003773"/>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9AB07B36-FDDC-7940-A6B2-44406945A90B}" type="datetimeFigureOut">
              <a:rPr lang="en-GB"/>
              <a:pPr>
                <a:defRPr/>
              </a:pPr>
              <a:t>16/03/2018</a:t>
            </a:fld>
            <a:endParaRPr lang="en-GB"/>
          </a:p>
        </p:txBody>
      </p:sp>
      <p:sp>
        <p:nvSpPr>
          <p:cNvPr id="7" name="Slide Number Placeholder 6"/>
          <p:cNvSpPr>
            <a:spLocks noGrp="1"/>
          </p:cNvSpPr>
          <p:nvPr>
            <p:ph type="sldNum" sz="quarter" idx="11"/>
          </p:nvPr>
        </p:nvSpPr>
        <p:spPr/>
        <p:txBody>
          <a:bodyPr/>
          <a:lstStyle>
            <a:lvl1pPr>
              <a:defRPr/>
            </a:lvl1pPr>
          </a:lstStyle>
          <a:p>
            <a:pPr>
              <a:defRPr/>
            </a:pPr>
            <a:fld id="{5EF03E12-356D-8B4B-A12A-59A6454762CF}" type="slidenum">
              <a:rPr lang="en-GB"/>
              <a:pPr>
                <a:defRPr/>
              </a:pPr>
              <a:t>‹#›</a:t>
            </a:fld>
            <a:endParaRPr lang="en-GB"/>
          </a:p>
        </p:txBody>
      </p:sp>
    </p:spTree>
    <p:extLst>
      <p:ext uri="{BB962C8B-B14F-4D97-AF65-F5344CB8AC3E}">
        <p14:creationId xmlns:p14="http://schemas.microsoft.com/office/powerpoint/2010/main" val="2509516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2D0A81-224B-48AA-A7F2-8BD9EECF511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338319-FCD3-4777-B405-F63DCAD1BC4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DE3AD1-9ABE-4A28-954C-597F415A42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DBDA28-954B-444F-ACAD-169040C7581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12B3CE-E1DB-43D2-BBC7-1071AA59BF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D9D58-5126-4ED3-8311-2262473958D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9DD9C-D394-4EC8-AECF-F653213EC98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jpeg"/><Relationship Id="rId5" Type="http://schemas.openxmlformats.org/officeDocument/2006/relationships/slideLayout" Target="../slideLayouts/slideLayout18.xml"/><Relationship Id="rId15" Type="http://schemas.openxmlformats.org/officeDocument/2006/relationships/image" Target="../media/image5.jpeg"/><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87DB877-6F11-44D2-941C-CCD91044EB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3"/>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124075" y="6237288"/>
            <a:ext cx="663575" cy="665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Picture 11" descr="KDEG-Powerpoint-Presentation.jpg"/>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300788" y="360363"/>
            <a:ext cx="2339975"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03238" y="1374775"/>
            <a:ext cx="8132762" cy="4921250"/>
          </a:xfrm>
          <a:prstGeom prst="rect">
            <a:avLst/>
          </a:prstGeom>
          <a:gradFill>
            <a:gsLst>
              <a:gs pos="0">
                <a:schemeClr val="bg1">
                  <a:lumMod val="95000"/>
                </a:schemeClr>
              </a:gs>
              <a:gs pos="100000">
                <a:schemeClr val="bg1">
                  <a:lumMod val="85000"/>
                </a:schemeClr>
              </a:gs>
            </a:gsLst>
            <a:lin ang="2700000" scaled="0"/>
          </a:gradFill>
          <a:ln w="12700" cmpd="sng">
            <a:solidFill>
              <a:schemeClr val="bg1">
                <a:lumMod val="75000"/>
              </a:schemeClr>
            </a:solidFill>
          </a:ln>
        </p:spPr>
        <p:txBody>
          <a:bodyPr vert="horz" lIns="108000" tIns="324000" rIns="108000" bIns="108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9"/>
          <p:cNvSpPr/>
          <p:nvPr/>
        </p:nvSpPr>
        <p:spPr>
          <a:xfrm>
            <a:off x="0" y="360363"/>
            <a:ext cx="6443663" cy="1008062"/>
          </a:xfrm>
          <a:prstGeom prst="rect">
            <a:avLst/>
          </a:prstGeom>
          <a:gradFill>
            <a:gsLst>
              <a:gs pos="34000">
                <a:schemeClr val="accent2"/>
              </a:gs>
              <a:gs pos="86000">
                <a:srgbClr val="8AD4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latin typeface="Calibri"/>
            </a:endParaRPr>
          </a:p>
        </p:txBody>
      </p:sp>
      <p:sp>
        <p:nvSpPr>
          <p:cNvPr id="11270" name="Title Placeholder 1"/>
          <p:cNvSpPr>
            <a:spLocks noGrp="1"/>
          </p:cNvSpPr>
          <p:nvPr>
            <p:ph type="title"/>
          </p:nvPr>
        </p:nvSpPr>
        <p:spPr bwMode="auto">
          <a:xfrm>
            <a:off x="611188" y="360363"/>
            <a:ext cx="5545137" cy="10080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4" name="Date Placeholder 3"/>
          <p:cNvSpPr>
            <a:spLocks noGrp="1"/>
          </p:cNvSpPr>
          <p:nvPr>
            <p:ph type="dt" sz="half" idx="2"/>
          </p:nvPr>
        </p:nvSpPr>
        <p:spPr>
          <a:xfrm>
            <a:off x="7235825" y="6451600"/>
            <a:ext cx="1008063" cy="247650"/>
          </a:xfrm>
          <a:prstGeom prst="rect">
            <a:avLst/>
          </a:prstGeom>
          <a:solidFill>
            <a:schemeClr val="bg1">
              <a:lumMod val="95000"/>
            </a:schemeClr>
          </a:solidFill>
        </p:spPr>
        <p:txBody>
          <a:bodyPr vert="horz" wrap="square" lIns="0" tIns="0" rIns="0" bIns="0" numCol="1" anchor="ctr" anchorCtr="0" compatLnSpc="1">
            <a:prstTxWarp prst="textNoShape">
              <a:avLst/>
            </a:prstTxWarp>
          </a:bodyPr>
          <a:lstStyle>
            <a:lvl1pPr algn="ctr" eaLnBrk="1" hangingPunct="1">
              <a:defRPr sz="1200">
                <a:solidFill>
                  <a:srgbClr val="898A8F"/>
                </a:solidFill>
                <a:cs typeface="Arial" charset="0"/>
              </a:defRPr>
            </a:lvl1pPr>
          </a:lstStyle>
          <a:p>
            <a:pPr>
              <a:defRPr/>
            </a:pPr>
            <a:fld id="{BB45204C-CF49-4A45-8D17-1F6995FF0C60}" type="datetimeFigureOut">
              <a:rPr lang="en-GB">
                <a:ea typeface="ＭＳ Ｐゴシック" charset="0"/>
              </a:rPr>
              <a:pPr>
                <a:defRPr/>
              </a:pPr>
              <a:t>16/03/2018</a:t>
            </a:fld>
            <a:endParaRPr lang="en-GB">
              <a:ea typeface="ＭＳ Ｐゴシック" charset="0"/>
            </a:endParaRPr>
          </a:p>
        </p:txBody>
      </p:sp>
      <p:sp>
        <p:nvSpPr>
          <p:cNvPr id="6" name="Slide Number Placeholder 5"/>
          <p:cNvSpPr>
            <a:spLocks noGrp="1"/>
          </p:cNvSpPr>
          <p:nvPr>
            <p:ph type="sldNum" sz="quarter" idx="4"/>
          </p:nvPr>
        </p:nvSpPr>
        <p:spPr>
          <a:xfrm>
            <a:off x="8243888" y="6451600"/>
            <a:ext cx="396875" cy="247650"/>
          </a:xfrm>
          <a:prstGeom prst="rect">
            <a:avLst/>
          </a:prstGeom>
          <a:solidFill>
            <a:schemeClr val="bg1">
              <a:lumMod val="95000"/>
            </a:schemeClr>
          </a:solidFill>
        </p:spPr>
        <p:txBody>
          <a:bodyPr vert="horz" wrap="square" lIns="0" tIns="0" rIns="0" bIns="0" numCol="1" anchor="ctr" anchorCtr="0" compatLnSpc="1">
            <a:prstTxWarp prst="textNoShape">
              <a:avLst/>
            </a:prstTxWarp>
          </a:bodyPr>
          <a:lstStyle>
            <a:lvl1pPr algn="ctr" eaLnBrk="1" hangingPunct="1">
              <a:defRPr sz="1200">
                <a:solidFill>
                  <a:srgbClr val="898A8F"/>
                </a:solidFill>
                <a:cs typeface="Arial" charset="0"/>
              </a:defRPr>
            </a:lvl1pPr>
          </a:lstStyle>
          <a:p>
            <a:pPr>
              <a:defRPr/>
            </a:pPr>
            <a:fld id="{440E553C-7523-F54A-A42D-A2FE41FBE79B}" type="slidenum">
              <a:rPr lang="en-GB">
                <a:ea typeface="ＭＳ Ｐゴシック" charset="0"/>
              </a:rPr>
              <a:pPr>
                <a:defRPr/>
              </a:pPr>
              <a:t>‹#›</a:t>
            </a:fld>
            <a:endParaRPr lang="en-GB">
              <a:ea typeface="ＭＳ Ｐゴシック" charset="0"/>
            </a:endParaRPr>
          </a:p>
        </p:txBody>
      </p:sp>
      <p:pic>
        <p:nvPicPr>
          <p:cNvPr id="77" name="Picture 76" descr="kdegwhite.png"/>
          <p:cNvPicPr>
            <a:picLocks noChangeAspect="1"/>
          </p:cNvPicPr>
          <p:nvPr/>
        </p:nvPicPr>
        <p:blipFill>
          <a:blip r:embed="rId13" cstate="print"/>
          <a:stretch>
            <a:fillRect/>
          </a:stretch>
        </p:blipFill>
        <p:spPr>
          <a:xfrm>
            <a:off x="6300192" y="651600"/>
            <a:ext cx="1920082" cy="582303"/>
          </a:xfrm>
          <a:prstGeom prst="rect">
            <a:avLst/>
          </a:prstGeom>
          <a:effectLst>
            <a:glow rad="63500">
              <a:schemeClr val="accent3">
                <a:lumMod val="40000"/>
                <a:lumOff val="60000"/>
                <a:alpha val="40000"/>
              </a:schemeClr>
            </a:glow>
          </a:effectLst>
        </p:spPr>
      </p:pic>
      <p:pic>
        <p:nvPicPr>
          <p:cNvPr id="11274" name="Picture 4"/>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93713" y="6308725"/>
            <a:ext cx="1658937"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5" name="Picture 1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51175" y="6354763"/>
            <a:ext cx="1358900"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894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rtl="0" eaLnBrk="0" fontAlgn="base" hangingPunct="0">
        <a:spcBef>
          <a:spcPct val="0"/>
        </a:spcBef>
        <a:spcAft>
          <a:spcPct val="0"/>
        </a:spcAft>
        <a:defRPr sz="2800" b="1" kern="1200">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Calibri" pitchFamily="34" charset="0"/>
          <a:ea typeface="ＭＳ Ｐゴシック" charset="0"/>
          <a:cs typeface="ＭＳ Ｐゴシック" charset="0"/>
        </a:defRPr>
      </a:lvl5pPr>
      <a:lvl6pPr marL="457200" algn="l" rtl="0" fontAlgn="base">
        <a:spcBef>
          <a:spcPct val="0"/>
        </a:spcBef>
        <a:spcAft>
          <a:spcPct val="0"/>
        </a:spcAft>
        <a:defRPr sz="2800" b="1">
          <a:solidFill>
            <a:schemeClr val="bg1"/>
          </a:solidFill>
          <a:latin typeface="Calibri" pitchFamily="34" charset="0"/>
        </a:defRPr>
      </a:lvl6pPr>
      <a:lvl7pPr marL="914400" algn="l" rtl="0" fontAlgn="base">
        <a:spcBef>
          <a:spcPct val="0"/>
        </a:spcBef>
        <a:spcAft>
          <a:spcPct val="0"/>
        </a:spcAft>
        <a:defRPr sz="2800" b="1">
          <a:solidFill>
            <a:schemeClr val="bg1"/>
          </a:solidFill>
          <a:latin typeface="Calibri" pitchFamily="34" charset="0"/>
        </a:defRPr>
      </a:lvl7pPr>
      <a:lvl8pPr marL="1371600" algn="l" rtl="0" fontAlgn="base">
        <a:spcBef>
          <a:spcPct val="0"/>
        </a:spcBef>
        <a:spcAft>
          <a:spcPct val="0"/>
        </a:spcAft>
        <a:defRPr sz="2800" b="1">
          <a:solidFill>
            <a:schemeClr val="bg1"/>
          </a:solidFill>
          <a:latin typeface="Calibri" pitchFamily="34" charset="0"/>
        </a:defRPr>
      </a:lvl8pPr>
      <a:lvl9pPr marL="1828800" algn="l" rtl="0" fontAlgn="base">
        <a:spcBef>
          <a:spcPct val="0"/>
        </a:spcBef>
        <a:spcAft>
          <a:spcPct val="0"/>
        </a:spcAft>
        <a:defRPr sz="2800" b="1">
          <a:solidFill>
            <a:schemeClr val="bg1"/>
          </a:solidFill>
          <a:latin typeface="Calibri" pitchFamily="34" charset="0"/>
        </a:defRPr>
      </a:lvl9pPr>
    </p:titleStyle>
    <p:bodyStyle>
      <a:lvl1pPr marL="355600" indent="-355600" algn="l" rtl="0" eaLnBrk="0" fontAlgn="base" hangingPunct="0">
        <a:spcBef>
          <a:spcPct val="20000"/>
        </a:spcBef>
        <a:spcAft>
          <a:spcPct val="0"/>
        </a:spcAft>
        <a:buClr>
          <a:schemeClr val="accent1"/>
        </a:buClr>
        <a:buFont typeface="Arial" charset="0"/>
        <a:buChar char="•"/>
        <a:defRPr sz="2000" kern="1200">
          <a:solidFill>
            <a:srgbClr val="021532"/>
          </a:solidFill>
          <a:latin typeface="+mn-lt"/>
          <a:ea typeface="ＭＳ Ｐゴシック" charset="0"/>
          <a:cs typeface="ＭＳ Ｐゴシック" charset="0"/>
        </a:defRPr>
      </a:lvl1pPr>
      <a:lvl2pPr marL="719138" indent="-363538" algn="l" rtl="0" eaLnBrk="0" fontAlgn="base" hangingPunct="0">
        <a:spcBef>
          <a:spcPct val="20000"/>
        </a:spcBef>
        <a:spcAft>
          <a:spcPct val="0"/>
        </a:spcAft>
        <a:buClr>
          <a:schemeClr val="accent2"/>
        </a:buClr>
        <a:buFont typeface="Arial" charset="0"/>
        <a:buChar char="•"/>
        <a:defRPr sz="1600" kern="1200">
          <a:solidFill>
            <a:srgbClr val="021532"/>
          </a:solidFill>
          <a:latin typeface="+mn-lt"/>
          <a:ea typeface="ＭＳ Ｐゴシック" charset="0"/>
          <a:cs typeface="+mn-cs"/>
        </a:defRPr>
      </a:lvl2pPr>
      <a:lvl3pPr marL="719138" indent="-363538" algn="l" rtl="0" eaLnBrk="0" fontAlgn="base" hangingPunct="0">
        <a:spcBef>
          <a:spcPct val="20000"/>
        </a:spcBef>
        <a:spcAft>
          <a:spcPct val="0"/>
        </a:spcAft>
        <a:buClr>
          <a:schemeClr val="accent2"/>
        </a:buClr>
        <a:buFont typeface="Arial" charset="0"/>
        <a:buChar char="•"/>
        <a:defRPr sz="1600" kern="1200">
          <a:solidFill>
            <a:srgbClr val="021532"/>
          </a:solidFill>
          <a:latin typeface="+mn-lt"/>
          <a:ea typeface="ＭＳ Ｐゴシック" charset="0"/>
          <a:cs typeface="+mn-cs"/>
        </a:defRPr>
      </a:lvl3pPr>
      <a:lvl4pPr marL="719138" indent="-363538" algn="l" rtl="0" eaLnBrk="0" fontAlgn="base" hangingPunct="0">
        <a:spcBef>
          <a:spcPct val="20000"/>
        </a:spcBef>
        <a:spcAft>
          <a:spcPct val="0"/>
        </a:spcAft>
        <a:buClr>
          <a:schemeClr val="accent2"/>
        </a:buClr>
        <a:buFont typeface="Arial" charset="0"/>
        <a:buChar char="•"/>
        <a:defRPr sz="1600" kern="1200">
          <a:solidFill>
            <a:srgbClr val="021532"/>
          </a:solidFill>
          <a:latin typeface="+mn-lt"/>
          <a:ea typeface="ＭＳ Ｐゴシック" charset="0"/>
          <a:cs typeface="+mn-cs"/>
        </a:defRPr>
      </a:lvl4pPr>
      <a:lvl5pPr marL="719138" indent="-363538" algn="l" rtl="0" eaLnBrk="0" fontAlgn="base" hangingPunct="0">
        <a:spcBef>
          <a:spcPct val="20000"/>
        </a:spcBef>
        <a:spcAft>
          <a:spcPct val="0"/>
        </a:spcAft>
        <a:buClr>
          <a:schemeClr val="accent2"/>
        </a:buClr>
        <a:buFont typeface="Arial" charset="0"/>
        <a:buChar char="•"/>
        <a:defRPr sz="1600" kern="1200">
          <a:solidFill>
            <a:srgbClr val="02153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8.jpe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jpg"/><Relationship Id="rId4" Type="http://schemas.openxmlformats.org/officeDocument/2006/relationships/image" Target="../media/image30.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2.jpeg"/><Relationship Id="rId18" Type="http://schemas.openxmlformats.org/officeDocument/2006/relationships/image" Target="../media/image57.jpeg"/><Relationship Id="rId26" Type="http://schemas.openxmlformats.org/officeDocument/2006/relationships/image" Target="../media/image65.png"/><Relationship Id="rId3" Type="http://schemas.openxmlformats.org/officeDocument/2006/relationships/image" Target="../media/image42.jpeg"/><Relationship Id="rId21" Type="http://schemas.openxmlformats.org/officeDocument/2006/relationships/image" Target="../media/image60.png"/><Relationship Id="rId34" Type="http://schemas.openxmlformats.org/officeDocument/2006/relationships/image" Target="../media/image73.jpe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jpeg"/><Relationship Id="rId25" Type="http://schemas.openxmlformats.org/officeDocument/2006/relationships/image" Target="../media/image64.png"/><Relationship Id="rId33" Type="http://schemas.openxmlformats.org/officeDocument/2006/relationships/image" Target="../media/image72.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45.jpe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jpeg"/><Relationship Id="rId5" Type="http://schemas.openxmlformats.org/officeDocument/2006/relationships/image" Target="../media/image44.jpe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9.jpeg"/><Relationship Id="rId19" Type="http://schemas.openxmlformats.org/officeDocument/2006/relationships/image" Target="../media/image58.jpeg"/><Relationship Id="rId31" Type="http://schemas.openxmlformats.org/officeDocument/2006/relationships/image" Target="../media/image70.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 Id="rId30"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9.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D4A8A-A5D8-4A36-BB34-9E085075B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3AD67B21-5B82-424B-976F-F5C97283896D}"/>
              </a:ext>
            </a:extLst>
          </p:cNvPr>
          <p:cNvSpPr txBox="1">
            <a:spLocks noChangeArrowheads="1"/>
          </p:cNvSpPr>
          <p:nvPr/>
        </p:nvSpPr>
        <p:spPr>
          <a:xfrm>
            <a:off x="533400" y="609600"/>
            <a:ext cx="8229600" cy="2057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a:solidFill>
                  <a:schemeClr val="accent5">
                    <a:lumMod val="25000"/>
                  </a:schemeClr>
                </a:solidFill>
                <a:latin typeface="Comic Sans MS" pitchFamily="66" charset="0"/>
              </a:rPr>
              <a:t>Evolutionary Pathways to Statehood: Old Theories and New Data</a:t>
            </a:r>
          </a:p>
          <a:p>
            <a:r>
              <a:rPr lang="en-US" sz="3200" kern="0" dirty="0">
                <a:solidFill>
                  <a:schemeClr val="accent5">
                    <a:lumMod val="25000"/>
                  </a:schemeClr>
                </a:solidFill>
                <a:latin typeface="Comic Sans MS" pitchFamily="66" charset="0"/>
              </a:rPr>
              <a:t>Peter Turchin</a:t>
            </a:r>
          </a:p>
          <a:p>
            <a:r>
              <a:rPr lang="en-US" sz="2000" kern="0" dirty="0">
                <a:solidFill>
                  <a:schemeClr val="accent5">
                    <a:lumMod val="25000"/>
                  </a:schemeClr>
                </a:solidFill>
                <a:latin typeface="Comic Sans MS" pitchFamily="66" charset="0"/>
              </a:rPr>
              <a:t>February 2018</a:t>
            </a:r>
            <a:endParaRPr lang="en-US" sz="1600" kern="0" dirty="0">
              <a:solidFill>
                <a:schemeClr val="accent5">
                  <a:lumMod val="25000"/>
                </a:schemeClr>
              </a:solidFill>
              <a:latin typeface="Comic Sans MS" pitchFamily="66" charset="0"/>
            </a:endParaRPr>
          </a:p>
        </p:txBody>
      </p:sp>
    </p:spTree>
    <p:extLst>
      <p:ext uri="{BB962C8B-B14F-4D97-AF65-F5344CB8AC3E}">
        <p14:creationId xmlns:p14="http://schemas.microsoft.com/office/powerpoint/2010/main" val="4216316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228600"/>
            <a:ext cx="6324600" cy="685800"/>
          </a:xfrm>
        </p:spPr>
        <p:txBody>
          <a:bodyPr/>
          <a:lstStyle/>
          <a:p>
            <a:pPr eaLnBrk="1" hangingPunct="1"/>
            <a:r>
              <a:rPr lang="en-US" sz="2800" dirty="0">
                <a:latin typeface="Comic Sans MS" pitchFamily="66" charset="0"/>
              </a:rPr>
              <a:t>Quantifying Specialized Governance</a:t>
            </a:r>
          </a:p>
        </p:txBody>
      </p:sp>
      <p:sp>
        <p:nvSpPr>
          <p:cNvPr id="23555" name="Rectangle 3"/>
          <p:cNvSpPr>
            <a:spLocks noGrp="1" noChangeArrowheads="1"/>
          </p:cNvSpPr>
          <p:nvPr>
            <p:ph type="body" idx="4294967295"/>
          </p:nvPr>
        </p:nvSpPr>
        <p:spPr>
          <a:xfrm>
            <a:off x="457200" y="914400"/>
            <a:ext cx="5334000" cy="5791200"/>
          </a:xfrm>
        </p:spPr>
        <p:txBody>
          <a:bodyPr/>
          <a:lstStyle/>
          <a:p>
            <a:r>
              <a:rPr lang="en-US" sz="2400" dirty="0">
                <a:latin typeface="Comic Sans MS" pitchFamily="66" charset="0"/>
              </a:rPr>
              <a:t>Full-time professionals</a:t>
            </a:r>
          </a:p>
          <a:p>
            <a:pPr lvl="1"/>
            <a:r>
              <a:rPr lang="en-US" sz="1800" dirty="0">
                <a:latin typeface="Comic Sans MS" pitchFamily="66" charset="0"/>
              </a:rPr>
              <a:t>administrative specialists (bureaucrats)</a:t>
            </a:r>
          </a:p>
          <a:p>
            <a:pPr lvl="1"/>
            <a:r>
              <a:rPr lang="en-US" sz="1800" dirty="0">
                <a:latin typeface="Comic Sans MS" pitchFamily="66" charset="0"/>
              </a:rPr>
              <a:t>military officers</a:t>
            </a:r>
          </a:p>
          <a:p>
            <a:pPr lvl="1"/>
            <a:r>
              <a:rPr lang="en-US" sz="1800" dirty="0">
                <a:latin typeface="Comic Sans MS" pitchFamily="66" charset="0"/>
              </a:rPr>
              <a:t>soldiers</a:t>
            </a:r>
          </a:p>
          <a:p>
            <a:pPr lvl="1"/>
            <a:r>
              <a:rPr lang="en-US" sz="1800" dirty="0">
                <a:latin typeface="Comic Sans MS" pitchFamily="66" charset="0"/>
              </a:rPr>
              <a:t>religious specialists (priests)</a:t>
            </a:r>
          </a:p>
          <a:p>
            <a:r>
              <a:rPr lang="en-US" sz="2400" dirty="0">
                <a:latin typeface="Comic Sans MS" pitchFamily="66" charset="0"/>
              </a:rPr>
              <a:t>Specialized government buildings</a:t>
            </a:r>
          </a:p>
          <a:p>
            <a:r>
              <a:rPr lang="en-US" sz="2400" dirty="0">
                <a:latin typeface="Comic Sans MS" pitchFamily="66" charset="0"/>
              </a:rPr>
              <a:t>Bureaucracy characteristics</a:t>
            </a:r>
          </a:p>
          <a:p>
            <a:pPr lvl="1"/>
            <a:r>
              <a:rPr lang="en-US" sz="1800" dirty="0">
                <a:latin typeface="Comic Sans MS" pitchFamily="66" charset="0"/>
              </a:rPr>
              <a:t>examination system</a:t>
            </a:r>
          </a:p>
          <a:p>
            <a:pPr lvl="1"/>
            <a:r>
              <a:rPr lang="en-US" sz="1800" dirty="0">
                <a:latin typeface="Comic Sans MS" pitchFamily="66" charset="0"/>
              </a:rPr>
              <a:t>merit promotion</a:t>
            </a:r>
            <a:endParaRPr lang="en-US" sz="2400" dirty="0">
              <a:latin typeface="Comic Sans MS" pitchFamily="66" charset="0"/>
            </a:endParaRPr>
          </a:p>
          <a:p>
            <a:r>
              <a:rPr lang="en-US" sz="2400" dirty="0">
                <a:latin typeface="Comic Sans MS" pitchFamily="66" charset="0"/>
              </a:rPr>
              <a:t>Legal system</a:t>
            </a:r>
          </a:p>
          <a:p>
            <a:pPr lvl="1"/>
            <a:r>
              <a:rPr lang="en-US" sz="1800" dirty="0">
                <a:latin typeface="Comic Sans MS" pitchFamily="66" charset="0"/>
              </a:rPr>
              <a:t>formal legal code</a:t>
            </a:r>
          </a:p>
          <a:p>
            <a:pPr lvl="1"/>
            <a:r>
              <a:rPr lang="en-US" sz="1800" dirty="0">
                <a:latin typeface="Comic Sans MS" pitchFamily="66" charset="0"/>
              </a:rPr>
              <a:t>specialized buildings (courts)</a:t>
            </a:r>
          </a:p>
          <a:p>
            <a:pPr lvl="1"/>
            <a:r>
              <a:rPr lang="en-US" sz="1800" dirty="0">
                <a:latin typeface="Comic Sans MS" pitchFamily="66" charset="0"/>
              </a:rPr>
              <a:t>professional judges</a:t>
            </a:r>
          </a:p>
          <a:p>
            <a:pPr lvl="1"/>
            <a:r>
              <a:rPr lang="en-US" sz="1800" dirty="0">
                <a:latin typeface="Comic Sans MS" pitchFamily="66" charset="0"/>
              </a:rPr>
              <a:t>advocates</a:t>
            </a:r>
          </a:p>
          <a:p>
            <a:pPr marL="0" lvl="1" indent="-457200">
              <a:buNone/>
            </a:pPr>
            <a:r>
              <a:rPr lang="en-US" sz="2400" i="1" dirty="0">
                <a:latin typeface="Comic Sans MS" pitchFamily="66" charset="0"/>
              </a:rPr>
              <a:t>Governance = sum of binary variables scaled to </a:t>
            </a:r>
            <a:r>
              <a:rPr lang="en-US" sz="2400" dirty="0">
                <a:latin typeface="Comic Sans MS" pitchFamily="66" charset="0"/>
              </a:rPr>
              <a:t>[0, 1]</a:t>
            </a:r>
            <a:endParaRPr lang="en-US" sz="2400" i="1" dirty="0">
              <a:latin typeface="Comic Sans MS" pitchFamily="66" charset="0"/>
            </a:endParaRPr>
          </a:p>
        </p:txBody>
      </p:sp>
      <p:pic>
        <p:nvPicPr>
          <p:cNvPr id="7" name="Picture 6">
            <a:extLst>
              <a:ext uri="{FF2B5EF4-FFF2-40B4-BE49-F238E27FC236}">
                <a16:creationId xmlns:a16="http://schemas.microsoft.com/office/drawing/2014/main" id="{F6A0060D-04DF-4D03-BE11-90C775CDD2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19895"/>
            <a:ext cx="2527190" cy="2416625"/>
          </a:xfrm>
          <a:prstGeom prst="rect">
            <a:avLst/>
          </a:prstGeom>
        </p:spPr>
      </p:pic>
      <p:sp>
        <p:nvSpPr>
          <p:cNvPr id="8" name="TextBox 7">
            <a:extLst>
              <a:ext uri="{FF2B5EF4-FFF2-40B4-BE49-F238E27FC236}">
                <a16:creationId xmlns:a16="http://schemas.microsoft.com/office/drawing/2014/main" id="{0269A217-5A28-4A98-B9E8-591897C52C7B}"/>
              </a:ext>
            </a:extLst>
          </p:cNvPr>
          <p:cNvSpPr txBox="1"/>
          <p:nvPr/>
        </p:nvSpPr>
        <p:spPr>
          <a:xfrm>
            <a:off x="6553200" y="2667000"/>
            <a:ext cx="2667000" cy="646331"/>
          </a:xfrm>
          <a:prstGeom prst="rect">
            <a:avLst/>
          </a:prstGeom>
          <a:noFill/>
        </p:spPr>
        <p:txBody>
          <a:bodyPr wrap="square" rtlCol="0">
            <a:spAutoFit/>
          </a:bodyPr>
          <a:lstStyle/>
          <a:p>
            <a:r>
              <a:rPr lang="en-US" sz="1200" dirty="0"/>
              <a:t>The emperor receives a candidate during the Palace Examination (Song dynasty)</a:t>
            </a:r>
          </a:p>
        </p:txBody>
      </p:sp>
      <p:pic>
        <p:nvPicPr>
          <p:cNvPr id="12" name="Picture 11">
            <a:extLst>
              <a:ext uri="{FF2B5EF4-FFF2-40B4-BE49-F238E27FC236}">
                <a16:creationId xmlns:a16="http://schemas.microsoft.com/office/drawing/2014/main" id="{899BC611-179F-4B66-954B-92267BCE6B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732998"/>
            <a:ext cx="2337600" cy="3125002"/>
          </a:xfrm>
          <a:prstGeom prst="rect">
            <a:avLst/>
          </a:prstGeom>
        </p:spPr>
      </p:pic>
    </p:spTree>
    <p:extLst>
      <p:ext uri="{BB962C8B-B14F-4D97-AF65-F5344CB8AC3E}">
        <p14:creationId xmlns:p14="http://schemas.microsoft.com/office/powerpoint/2010/main" val="94673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14400"/>
          </a:xfrm>
        </p:spPr>
        <p:txBody>
          <a:bodyPr/>
          <a:lstStyle/>
          <a:p>
            <a:pPr eaLnBrk="1" hangingPunct="1"/>
            <a:r>
              <a:rPr lang="en-US" sz="3200" dirty="0">
                <a:latin typeface="Comic Sans MS" pitchFamily="66" charset="0"/>
              </a:rPr>
              <a:t>Data Collection: How It Works - II</a:t>
            </a:r>
          </a:p>
        </p:txBody>
      </p:sp>
      <p:sp>
        <p:nvSpPr>
          <p:cNvPr id="23555" name="Rectangle 3"/>
          <p:cNvSpPr>
            <a:spLocks noGrp="1" noChangeArrowheads="1"/>
          </p:cNvSpPr>
          <p:nvPr>
            <p:ph type="body" idx="4294967295"/>
          </p:nvPr>
        </p:nvSpPr>
        <p:spPr>
          <a:xfrm>
            <a:off x="457200" y="1371600"/>
            <a:ext cx="8458200" cy="5181600"/>
          </a:xfrm>
        </p:spPr>
        <p:txBody>
          <a:bodyPr/>
          <a:lstStyle/>
          <a:p>
            <a:r>
              <a:rPr lang="en-US" sz="2800" dirty="0">
                <a:latin typeface="Comic Sans MS" pitchFamily="66" charset="0"/>
              </a:rPr>
              <a:t>Research assistants begin coding the variables</a:t>
            </a:r>
          </a:p>
          <a:p>
            <a:pPr lvl="1"/>
            <a:r>
              <a:rPr lang="en-US" sz="2400" dirty="0">
                <a:latin typeface="Comic Sans MS" pitchFamily="66" charset="0"/>
              </a:rPr>
              <a:t>in close collaboration with experts (academic historians and archaeologists)</a:t>
            </a:r>
          </a:p>
          <a:p>
            <a:r>
              <a:rPr lang="en-US" sz="2800" dirty="0">
                <a:latin typeface="Comic Sans MS" pitchFamily="66" charset="0"/>
              </a:rPr>
              <a:t>The code book is repeatedly refined as we encounter different societies</a:t>
            </a:r>
          </a:p>
          <a:p>
            <a:r>
              <a:rPr lang="en-US" sz="2800" dirty="0">
                <a:latin typeface="Comic Sans MS" pitchFamily="66" charset="0"/>
              </a:rPr>
              <a:t>We do not code more than what is known</a:t>
            </a:r>
          </a:p>
          <a:p>
            <a:pPr lvl="1"/>
            <a:r>
              <a:rPr lang="en-US" sz="2400" dirty="0">
                <a:latin typeface="Comic Sans MS" pitchFamily="66" charset="0"/>
              </a:rPr>
              <a:t>“unknown” is a legitimate code</a:t>
            </a:r>
          </a:p>
          <a:p>
            <a:pPr lvl="1"/>
            <a:r>
              <a:rPr lang="en-US" sz="2400" dirty="0">
                <a:latin typeface="Comic Sans MS" pitchFamily="66" charset="0"/>
              </a:rPr>
              <a:t>codes reflect uncertainty</a:t>
            </a:r>
          </a:p>
          <a:p>
            <a:pPr lvl="1"/>
            <a:r>
              <a:rPr lang="en-US" sz="2400" dirty="0">
                <a:latin typeface="Comic Sans MS" pitchFamily="66" charset="0"/>
              </a:rPr>
              <a:t>and expert disagreement</a:t>
            </a:r>
          </a:p>
          <a:p>
            <a:pPr lvl="1"/>
            <a:endParaRPr lang="en-US" sz="2800" dirty="0">
              <a:latin typeface="Comic Sans MS" pitchFamily="66" charset="0"/>
            </a:endParaRPr>
          </a:p>
          <a:p>
            <a:endParaRPr lang="en-US" sz="2400" dirty="0">
              <a:latin typeface="Comic Sans MS" pitchFamily="66" charset="0"/>
            </a:endParaRPr>
          </a:p>
        </p:txBody>
      </p:sp>
    </p:spTree>
    <p:extLst>
      <p:ext uri="{BB962C8B-B14F-4D97-AF65-F5344CB8AC3E}">
        <p14:creationId xmlns:p14="http://schemas.microsoft.com/office/powerpoint/2010/main" val="3201454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81200"/>
            <a:ext cx="6172200" cy="4708981"/>
          </a:xfrm>
          <a:prstGeom prst="rect">
            <a:avLst/>
          </a:prstGeom>
        </p:spPr>
        <p:txBody>
          <a:bodyPr wrap="square">
            <a:spAutoFit/>
          </a:bodyPr>
          <a:lstStyle/>
          <a:p>
            <a:r>
              <a:rPr lang="en-US" sz="2000" dirty="0"/>
              <a:t>"the later </a:t>
            </a:r>
            <a:r>
              <a:rPr lang="en-US" sz="2000" dirty="0" err="1"/>
              <a:t>Ramesside</a:t>
            </a:r>
            <a:r>
              <a:rPr lang="en-US" sz="2000" dirty="0"/>
              <a:t> period marked a new era, when Pi-Ramesses, in the eastern Delta, became the main capital of the kingdom. The Austrian excavations are gradually revealing the huge dimensions and complexity of this metropolis of about 18km2 and 250,000–300,000 dwellers." [68] </a:t>
            </a:r>
          </a:p>
          <a:p>
            <a:endParaRPr lang="en-US" sz="2000" dirty="0"/>
          </a:p>
          <a:p>
            <a:r>
              <a:rPr lang="en-US" sz="2000" dirty="0"/>
              <a:t>Seshat Workshop on Egypt (Oxford, 2014): </a:t>
            </a:r>
            <a:r>
              <a:rPr lang="en-US" sz="2000" dirty="0" err="1"/>
              <a:t>Bietak</a:t>
            </a:r>
            <a:r>
              <a:rPr lang="en-US" sz="2000" dirty="0"/>
              <a:t> estimates that the population of Pi-Ramesses was around 250,000.</a:t>
            </a:r>
          </a:p>
          <a:p>
            <a:endParaRPr lang="en-US" sz="2000" dirty="0"/>
          </a:p>
          <a:p>
            <a:r>
              <a:rPr lang="en-US" sz="2000" dirty="0"/>
              <a:t>John Baines (Jan. 2017): can’t be more than 100k</a:t>
            </a:r>
          </a:p>
          <a:p>
            <a:endParaRPr lang="en-US" sz="2000" dirty="0"/>
          </a:p>
          <a:p>
            <a:r>
              <a:rPr lang="en-US" sz="2000" dirty="0"/>
              <a:t>Per-Ramesses topography - should be up-to-date hectare estimates in [69]                                        </a:t>
            </a:r>
            <a:r>
              <a:rPr lang="en-US" sz="2000" dirty="0">
                <a:sym typeface="Wingdings"/>
              </a:rPr>
              <a:t></a:t>
            </a:r>
            <a:endParaRPr lang="en-US" sz="2000" dirty="0"/>
          </a:p>
        </p:txBody>
      </p:sp>
      <p:pic>
        <p:nvPicPr>
          <p:cNvPr id="4" name="Picture 3"/>
          <p:cNvPicPr>
            <a:picLocks noChangeAspect="1"/>
          </p:cNvPicPr>
          <p:nvPr/>
        </p:nvPicPr>
        <p:blipFill>
          <a:blip r:embed="rId2"/>
          <a:stretch>
            <a:fillRect/>
          </a:stretch>
        </p:blipFill>
        <p:spPr>
          <a:xfrm>
            <a:off x="6461692" y="3505200"/>
            <a:ext cx="2646317" cy="3352800"/>
          </a:xfrm>
          <a:prstGeom prst="rect">
            <a:avLst/>
          </a:prstGeom>
        </p:spPr>
      </p:pic>
      <p:sp>
        <p:nvSpPr>
          <p:cNvPr id="5" name="Rectangle 4"/>
          <p:cNvSpPr/>
          <p:nvPr/>
        </p:nvSpPr>
        <p:spPr>
          <a:xfrm>
            <a:off x="533400" y="304800"/>
            <a:ext cx="8305800" cy="1384995"/>
          </a:xfrm>
          <a:prstGeom prst="rect">
            <a:avLst/>
          </a:prstGeom>
        </p:spPr>
        <p:txBody>
          <a:bodyPr wrap="square">
            <a:spAutoFit/>
          </a:bodyPr>
          <a:lstStyle/>
          <a:p>
            <a:r>
              <a:rPr lang="en-US" sz="2800" b="1" dirty="0"/>
              <a:t>Example of a Seshat Record: </a:t>
            </a:r>
          </a:p>
          <a:p>
            <a:r>
              <a:rPr lang="en-US" sz="2400" dirty="0" err="1"/>
              <a:t>CapPop</a:t>
            </a:r>
            <a:r>
              <a:rPr lang="en-US" sz="2400" dirty="0"/>
              <a:t> value for </a:t>
            </a:r>
            <a:r>
              <a:rPr lang="en-US" sz="2400" dirty="0" err="1"/>
              <a:t>EgNKRam</a:t>
            </a:r>
            <a:endParaRPr lang="en-US" sz="2400" dirty="0"/>
          </a:p>
          <a:p>
            <a:endParaRPr lang="en-US" sz="1200" dirty="0"/>
          </a:p>
          <a:p>
            <a:r>
              <a:rPr lang="en-US" sz="2000" dirty="0"/>
              <a:t>♠ Population of the largest settlement ♣ {100,000; [250,000-300,000]} ♥</a:t>
            </a:r>
          </a:p>
        </p:txBody>
      </p:sp>
    </p:spTree>
    <p:extLst>
      <p:ext uri="{BB962C8B-B14F-4D97-AF65-F5344CB8AC3E}">
        <p14:creationId xmlns:p14="http://schemas.microsoft.com/office/powerpoint/2010/main" val="152543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omic Sans MS"/>
              </a:rPr>
              <a:t>Seshat Status, Feb. 2018</a:t>
            </a:r>
          </a:p>
        </p:txBody>
      </p:sp>
      <p:sp>
        <p:nvSpPr>
          <p:cNvPr id="3" name="Content Placeholder 2"/>
          <p:cNvSpPr>
            <a:spLocks noGrp="1"/>
          </p:cNvSpPr>
          <p:nvPr>
            <p:ph idx="1"/>
          </p:nvPr>
        </p:nvSpPr>
        <p:spPr/>
        <p:txBody>
          <a:bodyPr/>
          <a:lstStyle/>
          <a:p>
            <a:r>
              <a:rPr lang="en-US" dirty="0">
                <a:latin typeface="Comic Sans MS"/>
              </a:rPr>
              <a:t>34 NGAs</a:t>
            </a:r>
          </a:p>
          <a:p>
            <a:r>
              <a:rPr lang="en-US" dirty="0">
                <a:latin typeface="Comic Sans MS"/>
              </a:rPr>
              <a:t>450 (quasi)polities</a:t>
            </a:r>
          </a:p>
          <a:p>
            <a:r>
              <a:rPr lang="en-US" dirty="0">
                <a:latin typeface="Comic Sans MS"/>
              </a:rPr>
              <a:t>1500 variables</a:t>
            </a:r>
          </a:p>
          <a:p>
            <a:r>
              <a:rPr lang="en-US" dirty="0">
                <a:latin typeface="Comic Sans MS"/>
              </a:rPr>
              <a:t>&gt;200,000 Seshat records</a:t>
            </a:r>
          </a:p>
          <a:p>
            <a:r>
              <a:rPr lang="en-US" dirty="0">
                <a:latin typeface="Comic Sans MS"/>
              </a:rPr>
              <a:t>5,000,000 triples (RDF)</a:t>
            </a:r>
          </a:p>
          <a:p>
            <a:endParaRPr lang="en-US" dirty="0">
              <a:latin typeface="Comic Sans MS"/>
            </a:endParaRPr>
          </a:p>
        </p:txBody>
      </p:sp>
    </p:spTree>
    <p:extLst>
      <p:ext uri="{BB962C8B-B14F-4D97-AF65-F5344CB8AC3E}">
        <p14:creationId xmlns:p14="http://schemas.microsoft.com/office/powerpoint/2010/main" val="2453764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90600"/>
          </a:xfrm>
        </p:spPr>
        <p:txBody>
          <a:bodyPr/>
          <a:lstStyle/>
          <a:p>
            <a:pPr eaLnBrk="1" hangingPunct="1"/>
            <a:r>
              <a:rPr lang="en-US" sz="4000" dirty="0">
                <a:latin typeface="Comic Sans MS" pitchFamily="66" charset="0"/>
              </a:rPr>
              <a:t>Plan</a:t>
            </a:r>
          </a:p>
        </p:txBody>
      </p:sp>
      <p:sp>
        <p:nvSpPr>
          <p:cNvPr id="23555" name="Rectangle 3"/>
          <p:cNvSpPr>
            <a:spLocks noGrp="1" noChangeArrowheads="1"/>
          </p:cNvSpPr>
          <p:nvPr>
            <p:ph type="body" idx="4294967295"/>
          </p:nvPr>
        </p:nvSpPr>
        <p:spPr>
          <a:xfrm>
            <a:off x="457200" y="1676400"/>
            <a:ext cx="8458200" cy="4876800"/>
          </a:xfrm>
        </p:spPr>
        <p:txBody>
          <a:bodyPr/>
          <a:lstStyle/>
          <a:p>
            <a:r>
              <a:rPr lang="en-US" dirty="0">
                <a:solidFill>
                  <a:schemeClr val="bg1">
                    <a:lumMod val="75000"/>
                  </a:schemeClr>
                </a:solidFill>
                <a:latin typeface="Comic Sans MS" pitchFamily="66" charset="0"/>
              </a:rPr>
              <a:t>An introduction to the Seshat Databank</a:t>
            </a:r>
          </a:p>
          <a:p>
            <a:r>
              <a:rPr lang="en-US" dirty="0">
                <a:latin typeface="Comic Sans MS" pitchFamily="66" charset="0"/>
              </a:rPr>
              <a:t>Testing a subset of theories about the evolution of specialized governance</a:t>
            </a:r>
          </a:p>
          <a:p>
            <a:r>
              <a:rPr lang="en-US" dirty="0">
                <a:solidFill>
                  <a:schemeClr val="bg1">
                    <a:lumMod val="75000"/>
                  </a:schemeClr>
                </a:solidFill>
                <a:latin typeface="Comic Sans MS" pitchFamily="66" charset="0"/>
              </a:rPr>
              <a:t>Other questions and future directions</a:t>
            </a:r>
          </a:p>
        </p:txBody>
      </p:sp>
    </p:spTree>
    <p:extLst>
      <p:ext uri="{BB962C8B-B14F-4D97-AF65-F5344CB8AC3E}">
        <p14:creationId xmlns:p14="http://schemas.microsoft.com/office/powerpoint/2010/main" val="246748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13848-9A21-4042-A557-A4065F8BB98B}"/>
              </a:ext>
            </a:extLst>
          </p:cNvPr>
          <p:cNvPicPr>
            <a:picLocks noChangeAspect="1"/>
          </p:cNvPicPr>
          <p:nvPr/>
        </p:nvPicPr>
        <p:blipFill>
          <a:blip r:embed="rId2"/>
          <a:stretch>
            <a:fillRect/>
          </a:stretch>
        </p:blipFill>
        <p:spPr>
          <a:xfrm>
            <a:off x="0" y="457200"/>
            <a:ext cx="9144470" cy="6096313"/>
          </a:xfrm>
          <a:prstGeom prst="rect">
            <a:avLst/>
          </a:prstGeom>
        </p:spPr>
      </p:pic>
      <p:sp>
        <p:nvSpPr>
          <p:cNvPr id="3" name="TextBox 2">
            <a:extLst>
              <a:ext uri="{FF2B5EF4-FFF2-40B4-BE49-F238E27FC236}">
                <a16:creationId xmlns:a16="http://schemas.microsoft.com/office/drawing/2014/main" id="{80252B49-F646-40CC-90D6-03BAA0873318}"/>
              </a:ext>
            </a:extLst>
          </p:cNvPr>
          <p:cNvSpPr txBox="1"/>
          <p:nvPr/>
        </p:nvSpPr>
        <p:spPr>
          <a:xfrm>
            <a:off x="1066800" y="468868"/>
            <a:ext cx="7543800" cy="369332"/>
          </a:xfrm>
          <a:prstGeom prst="rect">
            <a:avLst/>
          </a:prstGeom>
          <a:noFill/>
        </p:spPr>
        <p:txBody>
          <a:bodyPr wrap="square" rtlCol="0">
            <a:spAutoFit/>
          </a:bodyPr>
          <a:lstStyle/>
          <a:p>
            <a:pPr algn="ctr"/>
            <a:r>
              <a:rPr lang="en-US" dirty="0">
                <a:latin typeface="Comic Sans MS" panose="030F0702030302020204" pitchFamily="66" charset="0"/>
              </a:rPr>
              <a:t>Specialized governance trajectories in 10 world regions</a:t>
            </a:r>
          </a:p>
        </p:txBody>
      </p:sp>
    </p:spTree>
    <p:extLst>
      <p:ext uri="{BB962C8B-B14F-4D97-AF65-F5344CB8AC3E}">
        <p14:creationId xmlns:p14="http://schemas.microsoft.com/office/powerpoint/2010/main" val="3704982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14400"/>
          </a:xfrm>
        </p:spPr>
        <p:txBody>
          <a:bodyPr/>
          <a:lstStyle/>
          <a:p>
            <a:pPr eaLnBrk="1" hangingPunct="1"/>
            <a:r>
              <a:rPr lang="en-US" sz="3200" dirty="0">
                <a:latin typeface="Comic Sans MS" pitchFamily="66" charset="0"/>
              </a:rPr>
              <a:t>Hypotheses: Social Scale Effects</a:t>
            </a:r>
          </a:p>
        </p:txBody>
      </p:sp>
      <p:sp>
        <p:nvSpPr>
          <p:cNvPr id="23555" name="Rectangle 3"/>
          <p:cNvSpPr>
            <a:spLocks noGrp="1" noChangeArrowheads="1"/>
          </p:cNvSpPr>
          <p:nvPr>
            <p:ph type="body" idx="4294967295"/>
          </p:nvPr>
        </p:nvSpPr>
        <p:spPr>
          <a:xfrm>
            <a:off x="457200" y="1371600"/>
            <a:ext cx="8458200" cy="5181600"/>
          </a:xfrm>
        </p:spPr>
        <p:txBody>
          <a:bodyPr/>
          <a:lstStyle/>
          <a:p>
            <a:r>
              <a:rPr lang="en-US" sz="2800" dirty="0">
                <a:latin typeface="Comic Sans MS" pitchFamily="66" charset="0"/>
              </a:rPr>
              <a:t>Polity population (e.g. Herbert Spencer)</a:t>
            </a:r>
          </a:p>
          <a:p>
            <a:pPr lvl="1"/>
            <a:r>
              <a:rPr lang="en-US" sz="2400" dirty="0">
                <a:latin typeface="Comic Sans MS" pitchFamily="66" charset="0"/>
              </a:rPr>
              <a:t>larger groups of people require more potent mechanisms for coordination and integration</a:t>
            </a:r>
            <a:endParaRPr lang="en-US" dirty="0">
              <a:latin typeface="Comic Sans MS" pitchFamily="66" charset="0"/>
            </a:endParaRPr>
          </a:p>
          <a:p>
            <a:pPr lvl="1"/>
            <a:r>
              <a:rPr lang="en-US" sz="2400" dirty="0">
                <a:latin typeface="Comic Sans MS" pitchFamily="66" charset="0"/>
              </a:rPr>
              <a:t>resolve disputes; prevent/punish free riding</a:t>
            </a:r>
            <a:endParaRPr lang="en-US" dirty="0">
              <a:latin typeface="Comic Sans MS" pitchFamily="66" charset="0"/>
            </a:endParaRPr>
          </a:p>
          <a:p>
            <a:r>
              <a:rPr lang="en-US" sz="2800" dirty="0">
                <a:latin typeface="Comic Sans MS" pitchFamily="66" charset="0"/>
              </a:rPr>
              <a:t>Polity territory (e.g. Charles Spencer)</a:t>
            </a:r>
          </a:p>
          <a:p>
            <a:pPr lvl="1"/>
            <a:r>
              <a:rPr lang="en-US" sz="2400" dirty="0">
                <a:latin typeface="Comic Sans MS" pitchFamily="66" charset="0"/>
              </a:rPr>
              <a:t>distant populations require delegated authority</a:t>
            </a:r>
          </a:p>
          <a:p>
            <a:pPr lvl="1"/>
            <a:r>
              <a:rPr lang="en-US" sz="2400" dirty="0">
                <a:latin typeface="Comic Sans MS" pitchFamily="66" charset="0"/>
              </a:rPr>
              <a:t>specialized subordinates less likely to rebel </a:t>
            </a:r>
          </a:p>
          <a:p>
            <a:r>
              <a:rPr lang="en-US" sz="2800" dirty="0">
                <a:latin typeface="Comic Sans MS" pitchFamily="66" charset="0"/>
              </a:rPr>
              <a:t>Urban population (e.g. Raoul </a:t>
            </a:r>
            <a:r>
              <a:rPr lang="en-US" sz="2800" dirty="0" err="1">
                <a:latin typeface="Comic Sans MS" pitchFamily="66" charset="0"/>
              </a:rPr>
              <a:t>Narroll</a:t>
            </a:r>
            <a:r>
              <a:rPr lang="en-US" sz="2800" dirty="0">
                <a:latin typeface="Comic Sans MS" pitchFamily="66" charset="0"/>
              </a:rPr>
              <a:t>)</a:t>
            </a:r>
          </a:p>
          <a:p>
            <a:pPr lvl="1"/>
            <a:r>
              <a:rPr lang="en-US" sz="2400" dirty="0">
                <a:latin typeface="Comic Sans MS" pitchFamily="66" charset="0"/>
              </a:rPr>
              <a:t>large cities =&gt; greater specialization and, more generally, greater social complexity</a:t>
            </a:r>
          </a:p>
          <a:p>
            <a:endParaRPr lang="en-US" sz="2400" dirty="0">
              <a:latin typeface="Comic Sans MS" pitchFamily="66" charset="0"/>
            </a:endParaRPr>
          </a:p>
        </p:txBody>
      </p:sp>
    </p:spTree>
    <p:extLst>
      <p:ext uri="{BB962C8B-B14F-4D97-AF65-F5344CB8AC3E}">
        <p14:creationId xmlns:p14="http://schemas.microsoft.com/office/powerpoint/2010/main" val="3080231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14400"/>
          </a:xfrm>
        </p:spPr>
        <p:txBody>
          <a:bodyPr/>
          <a:lstStyle/>
          <a:p>
            <a:pPr eaLnBrk="1" hangingPunct="1"/>
            <a:r>
              <a:rPr lang="en-US" sz="3200" dirty="0">
                <a:latin typeface="Comic Sans MS" pitchFamily="66" charset="0"/>
              </a:rPr>
              <a:t>Other possible drivers</a:t>
            </a:r>
          </a:p>
        </p:txBody>
      </p:sp>
      <p:sp>
        <p:nvSpPr>
          <p:cNvPr id="23555" name="Rectangle 3"/>
          <p:cNvSpPr>
            <a:spLocks noGrp="1" noChangeArrowheads="1"/>
          </p:cNvSpPr>
          <p:nvPr>
            <p:ph type="body" idx="4294967295"/>
          </p:nvPr>
        </p:nvSpPr>
        <p:spPr>
          <a:xfrm>
            <a:off x="457200" y="1371600"/>
            <a:ext cx="8458200" cy="5181600"/>
          </a:xfrm>
        </p:spPr>
        <p:txBody>
          <a:bodyPr/>
          <a:lstStyle/>
          <a:p>
            <a:r>
              <a:rPr lang="en-US" sz="2800" dirty="0">
                <a:latin typeface="Comic Sans MS" pitchFamily="66" charset="0"/>
              </a:rPr>
              <a:t>Stratification as a proxy for internal conflict theories</a:t>
            </a:r>
          </a:p>
          <a:p>
            <a:pPr lvl="1"/>
            <a:r>
              <a:rPr lang="en-US" sz="2400" dirty="0">
                <a:latin typeface="Comic Sans MS" pitchFamily="66" charset="0"/>
              </a:rPr>
              <a:t>more hierarchical levels =&gt; more power accruing to the leaders (Robert </a:t>
            </a:r>
            <a:r>
              <a:rPr lang="en-US" sz="2400" dirty="0" err="1">
                <a:latin typeface="Comic Sans MS" pitchFamily="66" charset="0"/>
              </a:rPr>
              <a:t>Michels</a:t>
            </a:r>
            <a:r>
              <a:rPr lang="en-US" sz="2400" dirty="0">
                <a:latin typeface="Comic Sans MS" pitchFamily="66" charset="0"/>
              </a:rPr>
              <a:t>)</a:t>
            </a:r>
          </a:p>
          <a:p>
            <a:pPr lvl="1"/>
            <a:r>
              <a:rPr lang="en-US" sz="2400" dirty="0">
                <a:latin typeface="Comic Sans MS" pitchFamily="66" charset="0"/>
              </a:rPr>
              <a:t>the state evolves to protect the interests of the powerful and wealthy</a:t>
            </a:r>
          </a:p>
          <a:p>
            <a:r>
              <a:rPr lang="en-US" sz="2800" dirty="0">
                <a:latin typeface="Comic Sans MS" pitchFamily="66" charset="0"/>
              </a:rPr>
              <a:t>Quantifying hierarchy by the number of levels</a:t>
            </a:r>
          </a:p>
          <a:p>
            <a:pPr lvl="1"/>
            <a:r>
              <a:rPr lang="en-US" sz="2400" dirty="0">
                <a:latin typeface="Comic Sans MS" pitchFamily="66" charset="0"/>
              </a:rPr>
              <a:t>in military chains of command</a:t>
            </a:r>
          </a:p>
          <a:p>
            <a:pPr lvl="1"/>
            <a:r>
              <a:rPr lang="en-US" sz="2400" dirty="0">
                <a:latin typeface="Comic Sans MS" pitchFamily="66" charset="0"/>
              </a:rPr>
              <a:t>in administrative hierarchies</a:t>
            </a:r>
          </a:p>
          <a:p>
            <a:pPr lvl="1"/>
            <a:r>
              <a:rPr lang="en-US" sz="2400" dirty="0">
                <a:latin typeface="Comic Sans MS" pitchFamily="66" charset="0"/>
              </a:rPr>
              <a:t>in religious hierarchies</a:t>
            </a:r>
          </a:p>
          <a:p>
            <a:pPr lvl="1"/>
            <a:r>
              <a:rPr lang="en-US" sz="2400" dirty="0">
                <a:latin typeface="Comic Sans MS" pitchFamily="66" charset="0"/>
              </a:rPr>
              <a:t>in settlement hierarchies (an archaeological proxy)</a:t>
            </a:r>
          </a:p>
          <a:p>
            <a:endParaRPr lang="en-US" sz="2400" dirty="0">
              <a:latin typeface="Comic Sans MS" pitchFamily="66" charset="0"/>
            </a:endParaRPr>
          </a:p>
        </p:txBody>
      </p:sp>
    </p:spTree>
    <p:extLst>
      <p:ext uri="{BB962C8B-B14F-4D97-AF65-F5344CB8AC3E}">
        <p14:creationId xmlns:p14="http://schemas.microsoft.com/office/powerpoint/2010/main" val="177978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14400"/>
          </a:xfrm>
        </p:spPr>
        <p:txBody>
          <a:bodyPr/>
          <a:lstStyle/>
          <a:p>
            <a:pPr eaLnBrk="1" hangingPunct="1"/>
            <a:r>
              <a:rPr lang="en-US" sz="3200" dirty="0">
                <a:latin typeface="Comic Sans MS" pitchFamily="66" charset="0"/>
              </a:rPr>
              <a:t>Other possible drivers</a:t>
            </a:r>
          </a:p>
        </p:txBody>
      </p:sp>
      <p:sp>
        <p:nvSpPr>
          <p:cNvPr id="23555" name="Rectangle 3"/>
          <p:cNvSpPr>
            <a:spLocks noGrp="1" noChangeArrowheads="1"/>
          </p:cNvSpPr>
          <p:nvPr>
            <p:ph type="body" idx="4294967295"/>
          </p:nvPr>
        </p:nvSpPr>
        <p:spPr>
          <a:xfrm>
            <a:off x="326002" y="1295400"/>
            <a:ext cx="8589397" cy="5257800"/>
          </a:xfrm>
        </p:spPr>
        <p:txBody>
          <a:bodyPr/>
          <a:lstStyle/>
          <a:p>
            <a:r>
              <a:rPr lang="en-US" sz="2800" dirty="0">
                <a:latin typeface="Comic Sans MS" pitchFamily="66" charset="0"/>
              </a:rPr>
              <a:t>“Infrastructure” as a proxy for managerial theories</a:t>
            </a:r>
          </a:p>
          <a:p>
            <a:pPr lvl="1"/>
            <a:r>
              <a:rPr lang="en-US" sz="2400" dirty="0">
                <a:latin typeface="Comic Sans MS" pitchFamily="66" charset="0"/>
              </a:rPr>
              <a:t>building and maintaining infrastructure providing public goods requires high degree of coordination, free-rider control</a:t>
            </a:r>
          </a:p>
          <a:p>
            <a:r>
              <a:rPr lang="en-US" sz="2800" dirty="0">
                <a:latin typeface="Comic Sans MS" pitchFamily="66" charset="0"/>
              </a:rPr>
              <a:t>Quantifying infrastructure/public goods provision</a:t>
            </a:r>
            <a:endParaRPr lang="en-US" sz="2400" dirty="0">
              <a:latin typeface="Comic Sans MS" pitchFamily="66" charset="0"/>
            </a:endParaRPr>
          </a:p>
          <a:p>
            <a:pPr lvl="1"/>
            <a:r>
              <a:rPr lang="en-US" sz="2400" dirty="0">
                <a:latin typeface="Comic Sans MS" pitchFamily="66" charset="0"/>
              </a:rPr>
              <a:t>irrigation systems</a:t>
            </a:r>
          </a:p>
          <a:p>
            <a:pPr lvl="1"/>
            <a:r>
              <a:rPr lang="en-US" sz="2400" dirty="0">
                <a:latin typeface="Comic Sans MS" pitchFamily="66" charset="0"/>
              </a:rPr>
              <a:t>water supply systems, food storage structures</a:t>
            </a:r>
          </a:p>
          <a:p>
            <a:pPr lvl="1"/>
            <a:r>
              <a:rPr lang="en-US" sz="2400" dirty="0">
                <a:latin typeface="Comic Sans MS" pitchFamily="66" charset="0"/>
              </a:rPr>
              <a:t>roads, bridges, canals, ports, markets</a:t>
            </a:r>
          </a:p>
          <a:p>
            <a:pPr lvl="1"/>
            <a:r>
              <a:rPr lang="en-US" sz="2400" dirty="0">
                <a:latin typeface="Comic Sans MS" pitchFamily="66" charset="0"/>
              </a:rPr>
              <a:t>courier service, postal stations, a general postal system</a:t>
            </a:r>
            <a:endParaRPr lang="en-US" sz="2000" dirty="0">
              <a:latin typeface="Comic Sans MS" pitchFamily="66" charset="0"/>
            </a:endParaRPr>
          </a:p>
          <a:p>
            <a:endParaRPr lang="en-US" sz="2400" dirty="0">
              <a:latin typeface="Comic Sans MS" pitchFamily="66" charset="0"/>
            </a:endParaRPr>
          </a:p>
        </p:txBody>
      </p:sp>
    </p:spTree>
    <p:extLst>
      <p:ext uri="{BB962C8B-B14F-4D97-AF65-F5344CB8AC3E}">
        <p14:creationId xmlns:p14="http://schemas.microsoft.com/office/powerpoint/2010/main" val="811936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14400"/>
          </a:xfrm>
        </p:spPr>
        <p:txBody>
          <a:bodyPr/>
          <a:lstStyle/>
          <a:p>
            <a:pPr eaLnBrk="1" hangingPunct="1"/>
            <a:r>
              <a:rPr lang="en-US" sz="3200" dirty="0">
                <a:latin typeface="Comic Sans MS" pitchFamily="66" charset="0"/>
              </a:rPr>
              <a:t>Pre-conditions or “pre-adaptations”</a:t>
            </a:r>
          </a:p>
        </p:txBody>
      </p:sp>
      <p:sp>
        <p:nvSpPr>
          <p:cNvPr id="23555" name="Rectangle 3"/>
          <p:cNvSpPr>
            <a:spLocks noGrp="1" noChangeArrowheads="1"/>
          </p:cNvSpPr>
          <p:nvPr>
            <p:ph type="body" idx="4294967295"/>
          </p:nvPr>
        </p:nvSpPr>
        <p:spPr>
          <a:xfrm>
            <a:off x="457200" y="1371600"/>
            <a:ext cx="8458200" cy="5181600"/>
          </a:xfrm>
        </p:spPr>
        <p:txBody>
          <a:bodyPr/>
          <a:lstStyle/>
          <a:p>
            <a:r>
              <a:rPr lang="en-US" sz="2800" dirty="0">
                <a:latin typeface="Comic Sans MS" pitchFamily="66" charset="0"/>
              </a:rPr>
              <a:t>Information systems: records, bureaucracy</a:t>
            </a:r>
          </a:p>
          <a:p>
            <a:pPr lvl="1"/>
            <a:r>
              <a:rPr lang="en-US" sz="2400" dirty="0" err="1">
                <a:latin typeface="Comic Sans MS" pitchFamily="66" charset="0"/>
              </a:rPr>
              <a:t>mnemomics</a:t>
            </a:r>
            <a:r>
              <a:rPr lang="en-US" sz="2400" dirty="0">
                <a:latin typeface="Comic Sans MS" pitchFamily="66" charset="0"/>
              </a:rPr>
              <a:t> (tallies), nonwritten records (quipu), script (short inscriptions), written records</a:t>
            </a:r>
          </a:p>
          <a:p>
            <a:pPr lvl="1"/>
            <a:r>
              <a:rPr lang="en-US" sz="2400" dirty="0">
                <a:latin typeface="Comic Sans MS" pitchFamily="66" charset="0"/>
              </a:rPr>
              <a:t>number of text kinds: lists, calendar, sacred texts, religious literature, practical literature, history, philosophy, science, fiction </a:t>
            </a:r>
          </a:p>
          <a:p>
            <a:r>
              <a:rPr lang="en-US" sz="2800" dirty="0">
                <a:latin typeface="Comic Sans MS" pitchFamily="66" charset="0"/>
              </a:rPr>
              <a:t>Money: tax collection, market economy</a:t>
            </a:r>
          </a:p>
          <a:p>
            <a:pPr lvl="1"/>
            <a:r>
              <a:rPr lang="en-US" sz="2400" dirty="0">
                <a:latin typeface="Comic Sans MS" pitchFamily="66" charset="0"/>
              </a:rPr>
              <a:t>articles (cattle), tokens (cowries), precious metals, foreign coins, indigenous coins, paper currency</a:t>
            </a:r>
          </a:p>
          <a:p>
            <a:endParaRPr lang="en-US" sz="2800" dirty="0">
              <a:latin typeface="Comic Sans MS" pitchFamily="66" charset="0"/>
            </a:endParaRPr>
          </a:p>
        </p:txBody>
      </p:sp>
    </p:spTree>
    <p:extLst>
      <p:ext uri="{BB962C8B-B14F-4D97-AF65-F5344CB8AC3E}">
        <p14:creationId xmlns:p14="http://schemas.microsoft.com/office/powerpoint/2010/main" val="320709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33400" y="1447800"/>
          <a:ext cx="8001000" cy="4267200"/>
        </p:xfrm>
        <a:graphic>
          <a:graphicData uri="http://schemas.openxmlformats.org/drawingml/2006/table">
            <a:tbl>
              <a:tblPr firstRow="1" bandRow="1">
                <a:tableStyleId>{21E4AEA4-8DFA-4A89-87EB-49C32662AFE0}</a:tableStyleId>
              </a:tblPr>
              <a:tblGrid>
                <a:gridCol w="24384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tblGrid>
              <a:tr h="370840">
                <a:tc>
                  <a:txBody>
                    <a:bodyPr/>
                    <a:lstStyle/>
                    <a:p>
                      <a:pPr>
                        <a:spcAft>
                          <a:spcPts val="600"/>
                        </a:spcAft>
                      </a:pPr>
                      <a:r>
                        <a:rPr lang="en-US" sz="2800">
                          <a:effectLst/>
                          <a:latin typeface="Comic Sans MS"/>
                        </a:rPr>
                        <a:t>Social scale</a:t>
                      </a:r>
                      <a:br>
                        <a:rPr lang="en-US" sz="2800">
                          <a:effectLst/>
                          <a:latin typeface="Comic Sans MS"/>
                        </a:rPr>
                      </a:br>
                      <a:r>
                        <a:rPr lang="en-US" sz="2800">
                          <a:effectLst/>
                          <a:latin typeface="Comic Sans MS"/>
                        </a:rPr>
                        <a:t>(people)</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Polity </a:t>
                      </a:r>
                      <a:br>
                        <a:rPr lang="en-US" sz="2800" dirty="0">
                          <a:effectLst/>
                          <a:latin typeface="Comic Sans MS"/>
                        </a:rPr>
                      </a:br>
                      <a:r>
                        <a:rPr lang="en-US" sz="2800" dirty="0">
                          <a:effectLst/>
                          <a:latin typeface="Comic Sans MS"/>
                        </a:rPr>
                        <a:t>Types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Time</a:t>
                      </a:r>
                      <a:br>
                        <a:rPr lang="en-US" sz="2800" dirty="0">
                          <a:effectLst/>
                          <a:latin typeface="Comic Sans MS"/>
                        </a:rPr>
                      </a:br>
                      <a:r>
                        <a:rPr lang="en-US" sz="2800" dirty="0">
                          <a:effectLst/>
                          <a:latin typeface="Comic Sans MS"/>
                        </a:rPr>
                        <a:t>(kya)</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algn="r">
                        <a:spcAft>
                          <a:spcPts val="600"/>
                        </a:spcAft>
                      </a:pPr>
                      <a:r>
                        <a:rPr lang="en-US" sz="2800" dirty="0">
                          <a:effectLst/>
                          <a:latin typeface="Comic Sans MS"/>
                        </a:rPr>
                        <a:t>10s</a:t>
                      </a:r>
                      <a:endParaRPr lang="en-US" sz="2800" dirty="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Foraging bands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200</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algn="r">
                        <a:spcAft>
                          <a:spcPts val="600"/>
                        </a:spcAft>
                      </a:pPr>
                      <a:r>
                        <a:rPr lang="en-US" sz="2800">
                          <a:effectLst/>
                          <a:latin typeface="Comic Sans MS"/>
                        </a:rPr>
                        <a:t>100s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Farming villages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10</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2"/>
                  </a:ext>
                </a:extLst>
              </a:tr>
              <a:tr h="370840">
                <a:tc>
                  <a:txBody>
                    <a:bodyPr/>
                    <a:lstStyle/>
                    <a:p>
                      <a:pPr algn="r">
                        <a:spcAft>
                          <a:spcPts val="600"/>
                        </a:spcAft>
                      </a:pPr>
                      <a:r>
                        <a:rPr lang="en-US" sz="2800" dirty="0">
                          <a:effectLst/>
                          <a:latin typeface="Comic Sans MS"/>
                        </a:rPr>
                        <a:t>1,000s</a:t>
                      </a:r>
                      <a:endParaRPr lang="en-US" sz="2800" dirty="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Simple chiefdoms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7.5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3"/>
                  </a:ext>
                </a:extLst>
              </a:tr>
              <a:tr h="370840">
                <a:tc>
                  <a:txBody>
                    <a:bodyPr/>
                    <a:lstStyle/>
                    <a:p>
                      <a:pPr algn="r">
                        <a:spcAft>
                          <a:spcPts val="600"/>
                        </a:spcAft>
                      </a:pPr>
                      <a:r>
                        <a:rPr lang="en-US" sz="2800">
                          <a:effectLst/>
                          <a:latin typeface="Comic Sans MS"/>
                        </a:rPr>
                        <a:t>10,000s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Complex chiefdoms </a:t>
                      </a:r>
                      <a:endParaRPr lang="en-US" sz="2800">
                        <a:effectLst/>
                        <a:latin typeface="Comic Sans MS"/>
                        <a:ea typeface="ＭＳ 明朝"/>
                        <a:cs typeface="Times New Roman"/>
                      </a:endParaRPr>
                    </a:p>
                  </a:txBody>
                  <a:tcPr marL="68580" marR="68580" marT="0" marB="0"/>
                </a:tc>
                <a:tc>
                  <a:txBody>
                    <a:bodyPr/>
                    <a:lstStyle/>
                    <a:p>
                      <a:pPr algn="ctr">
                        <a:spcBef>
                          <a:spcPts val="1000"/>
                        </a:spcBef>
                        <a:spcAft>
                          <a:spcPts val="600"/>
                        </a:spcAft>
                      </a:pPr>
                      <a:r>
                        <a:rPr lang="en-US" sz="2800" dirty="0">
                          <a:effectLst/>
                          <a:latin typeface="Comic Sans MS"/>
                        </a:rPr>
                        <a:t>7</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4"/>
                  </a:ext>
                </a:extLst>
              </a:tr>
              <a:tr h="370840">
                <a:tc>
                  <a:txBody>
                    <a:bodyPr/>
                    <a:lstStyle/>
                    <a:p>
                      <a:pPr algn="r">
                        <a:spcAft>
                          <a:spcPts val="600"/>
                        </a:spcAft>
                      </a:pPr>
                      <a:r>
                        <a:rPr lang="en-US" sz="2800">
                          <a:effectLst/>
                          <a:latin typeface="Comic Sans MS"/>
                        </a:rPr>
                        <a:t>100,000s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Archaic states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5"/>
                  </a:ext>
                </a:extLst>
              </a:tr>
              <a:tr h="370840">
                <a:tc>
                  <a:txBody>
                    <a:bodyPr/>
                    <a:lstStyle/>
                    <a:p>
                      <a:pPr algn="r">
                        <a:spcAft>
                          <a:spcPts val="600"/>
                        </a:spcAft>
                      </a:pPr>
                      <a:r>
                        <a:rPr lang="en-US" sz="2800">
                          <a:effectLst/>
                          <a:latin typeface="Comic Sans MS"/>
                        </a:rPr>
                        <a:t>1,000,000s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Macrostates</a:t>
                      </a:r>
                      <a:endParaRPr lang="en-US" sz="2800">
                        <a:effectLst/>
                        <a:latin typeface="Comic Sans MS"/>
                        <a:ea typeface="ＭＳ 明朝"/>
                        <a:cs typeface="Times New Roman"/>
                      </a:endParaRPr>
                    </a:p>
                  </a:txBody>
                  <a:tcPr marL="68580" marR="68580" marT="0" marB="0"/>
                </a:tc>
                <a:tc>
                  <a:txBody>
                    <a:bodyPr/>
                    <a:lstStyle/>
                    <a:p>
                      <a:pPr algn="ctr">
                        <a:spcBef>
                          <a:spcPts val="1000"/>
                        </a:spcBef>
                        <a:spcAft>
                          <a:spcPts val="600"/>
                        </a:spcAft>
                      </a:pPr>
                      <a:r>
                        <a:rPr lang="en-US" sz="2800" dirty="0">
                          <a:effectLst/>
                          <a:latin typeface="Comic Sans MS"/>
                        </a:rPr>
                        <a:t>4.5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6"/>
                  </a:ext>
                </a:extLst>
              </a:tr>
              <a:tr h="370840">
                <a:tc>
                  <a:txBody>
                    <a:bodyPr/>
                    <a:lstStyle/>
                    <a:p>
                      <a:pPr algn="r">
                        <a:spcAft>
                          <a:spcPts val="600"/>
                        </a:spcAft>
                      </a:pPr>
                      <a:r>
                        <a:rPr lang="en-US" sz="2800">
                          <a:effectLst/>
                          <a:latin typeface="Comic Sans MS"/>
                        </a:rPr>
                        <a:t>10,000,000s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a:effectLst/>
                          <a:latin typeface="Comic Sans MS"/>
                        </a:rPr>
                        <a:t>Mega-empires</a:t>
                      </a:r>
                      <a:endParaRPr lang="en-US" sz="280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2.5</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7"/>
                  </a:ext>
                </a:extLst>
              </a:tr>
              <a:tr h="370840">
                <a:tc>
                  <a:txBody>
                    <a:bodyPr/>
                    <a:lstStyle/>
                    <a:p>
                      <a:pPr algn="r">
                        <a:spcAft>
                          <a:spcPts val="600"/>
                        </a:spcAft>
                      </a:pPr>
                      <a:r>
                        <a:rPr lang="en-US" sz="2800">
                          <a:effectLst/>
                          <a:latin typeface="Comic Sans MS"/>
                        </a:rPr>
                        <a:t>100,000,000s</a:t>
                      </a:r>
                      <a:endParaRPr lang="en-US" sz="2800">
                        <a:effectLst/>
                        <a:latin typeface="Comic Sans MS"/>
                        <a:ea typeface="ＭＳ 明朝"/>
                        <a:cs typeface="Times New Roman"/>
                      </a:endParaRPr>
                    </a:p>
                  </a:txBody>
                  <a:tcPr marL="68580" marR="68580" marT="0" marB="0"/>
                </a:tc>
                <a:tc>
                  <a:txBody>
                    <a:bodyPr/>
                    <a:lstStyle/>
                    <a:p>
                      <a:pPr>
                        <a:spcAft>
                          <a:spcPts val="600"/>
                        </a:spcAft>
                      </a:pPr>
                      <a:r>
                        <a:rPr lang="en-US" sz="2800" dirty="0">
                          <a:effectLst/>
                          <a:latin typeface="Comic Sans MS"/>
                        </a:rPr>
                        <a:t>Large nation-states</a:t>
                      </a:r>
                      <a:endParaRPr lang="en-US" sz="2800" dirty="0">
                        <a:effectLst/>
                        <a:latin typeface="Comic Sans MS"/>
                        <a:ea typeface="ＭＳ 明朝"/>
                        <a:cs typeface="Times New Roman"/>
                      </a:endParaRPr>
                    </a:p>
                  </a:txBody>
                  <a:tcPr marL="68580" marR="68580" marT="0" marB="0"/>
                </a:tc>
                <a:tc>
                  <a:txBody>
                    <a:bodyPr/>
                    <a:lstStyle/>
                    <a:p>
                      <a:pPr algn="ctr">
                        <a:spcAft>
                          <a:spcPts val="600"/>
                        </a:spcAft>
                      </a:pPr>
                      <a:r>
                        <a:rPr lang="en-US" sz="2800" dirty="0">
                          <a:effectLst/>
                          <a:latin typeface="Comic Sans MS"/>
                        </a:rPr>
                        <a:t>0.2</a:t>
                      </a:r>
                      <a:endParaRPr lang="en-US" sz="2800" dirty="0">
                        <a:effectLst/>
                        <a:latin typeface="Comic Sans MS"/>
                        <a:ea typeface="ＭＳ 明朝"/>
                        <a:cs typeface="Times New Roman"/>
                      </a:endParaRPr>
                    </a:p>
                  </a:txBody>
                  <a:tcPr marL="68580" marR="68580" marT="0" marB="0"/>
                </a:tc>
                <a:extLst>
                  <a:ext uri="{0D108BD9-81ED-4DB2-BD59-A6C34878D82A}">
                    <a16:rowId xmlns:a16="http://schemas.microsoft.com/office/drawing/2014/main" val="10008"/>
                  </a:ext>
                </a:extLst>
              </a:tr>
            </a:tbl>
          </a:graphicData>
        </a:graphic>
      </p:graphicFrame>
      <p:sp>
        <p:nvSpPr>
          <p:cNvPr id="7" name="Title 1"/>
          <p:cNvSpPr txBox="1">
            <a:spLocks/>
          </p:cNvSpPr>
          <p:nvPr/>
        </p:nvSpPr>
        <p:spPr>
          <a:xfrm>
            <a:off x="304800" y="457200"/>
            <a:ext cx="8229600" cy="7921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dirty="0">
                <a:latin typeface="Comic Sans MS" pitchFamily="66" charset="0"/>
              </a:rPr>
              <a:t>A (Crude) Social Scale</a:t>
            </a:r>
          </a:p>
        </p:txBody>
      </p:sp>
    </p:spTree>
    <p:extLst>
      <p:ext uri="{BB962C8B-B14F-4D97-AF65-F5344CB8AC3E}">
        <p14:creationId xmlns:p14="http://schemas.microsoft.com/office/powerpoint/2010/main" val="90814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47A12-B658-44BF-BCF0-3FC4B67B1FD4}"/>
              </a:ext>
            </a:extLst>
          </p:cNvPr>
          <p:cNvPicPr>
            <a:picLocks noChangeAspect="1"/>
          </p:cNvPicPr>
          <p:nvPr/>
        </p:nvPicPr>
        <p:blipFill>
          <a:blip r:embed="rId2"/>
          <a:stretch>
            <a:fillRect/>
          </a:stretch>
        </p:blipFill>
        <p:spPr>
          <a:xfrm>
            <a:off x="0" y="685487"/>
            <a:ext cx="9144470" cy="6096313"/>
          </a:xfrm>
          <a:prstGeom prst="rect">
            <a:avLst/>
          </a:prstGeom>
        </p:spPr>
      </p:pic>
      <p:sp>
        <p:nvSpPr>
          <p:cNvPr id="3" name="TextBox 2">
            <a:extLst>
              <a:ext uri="{FF2B5EF4-FFF2-40B4-BE49-F238E27FC236}">
                <a16:creationId xmlns:a16="http://schemas.microsoft.com/office/drawing/2014/main" id="{360E8DE4-996C-4D61-8605-39908324CAE4}"/>
              </a:ext>
            </a:extLst>
          </p:cNvPr>
          <p:cNvSpPr txBox="1"/>
          <p:nvPr/>
        </p:nvSpPr>
        <p:spPr>
          <a:xfrm>
            <a:off x="1066800" y="304800"/>
            <a:ext cx="7543800" cy="369332"/>
          </a:xfrm>
          <a:prstGeom prst="rect">
            <a:avLst/>
          </a:prstGeom>
          <a:noFill/>
        </p:spPr>
        <p:txBody>
          <a:bodyPr wrap="square" rtlCol="0">
            <a:spAutoFit/>
          </a:bodyPr>
          <a:lstStyle/>
          <a:p>
            <a:pPr algn="ctr"/>
            <a:r>
              <a:rPr lang="en-US" dirty="0">
                <a:latin typeface="Comic Sans MS" panose="030F0702030302020204" pitchFamily="66" charset="0"/>
              </a:rPr>
              <a:t>Dynamics of different variables in one region</a:t>
            </a:r>
          </a:p>
        </p:txBody>
      </p:sp>
      <p:sp>
        <p:nvSpPr>
          <p:cNvPr id="4" name="Rectangle 3">
            <a:extLst>
              <a:ext uri="{FF2B5EF4-FFF2-40B4-BE49-F238E27FC236}">
                <a16:creationId xmlns:a16="http://schemas.microsoft.com/office/drawing/2014/main" id="{55E2B3B7-FC25-42AB-B937-744A496C731B}"/>
              </a:ext>
            </a:extLst>
          </p:cNvPr>
          <p:cNvSpPr/>
          <p:nvPr/>
        </p:nvSpPr>
        <p:spPr>
          <a:xfrm>
            <a:off x="4267200" y="4942582"/>
            <a:ext cx="4648200" cy="1077218"/>
          </a:xfrm>
          <a:prstGeom prst="rect">
            <a:avLst/>
          </a:prstGeom>
        </p:spPr>
        <p:txBody>
          <a:bodyPr wrap="square">
            <a:spAutoFit/>
          </a:bodyPr>
          <a:lstStyle/>
          <a:p>
            <a:pPr marR="0"/>
            <a:r>
              <a:rPr lang="en-US" sz="1600" dirty="0">
                <a:latin typeface="Segoe UI" panose="020B0502040204020203" pitchFamily="34" charset="0"/>
              </a:rPr>
              <a:t>Turchin </a:t>
            </a:r>
            <a:r>
              <a:rPr lang="en-US" sz="1600" i="1" dirty="0">
                <a:latin typeface="Segoe UI" panose="020B0502040204020203" pitchFamily="34" charset="0"/>
              </a:rPr>
              <a:t>et al</a:t>
            </a:r>
            <a:r>
              <a:rPr lang="en-US" sz="1600" dirty="0">
                <a:latin typeface="Segoe UI" panose="020B0502040204020203" pitchFamily="34" charset="0"/>
              </a:rPr>
              <a:t>. 2018. Quantitative historical analysis uncovers a single dimension of complexity that structures global variation in human social organization. </a:t>
            </a:r>
            <a:r>
              <a:rPr lang="en-US" sz="1600" i="1" dirty="0">
                <a:latin typeface="Segoe UI" panose="020B0502040204020203" pitchFamily="34" charset="0"/>
              </a:rPr>
              <a:t>PNAS</a:t>
            </a:r>
            <a:r>
              <a:rPr lang="en-US" sz="1600" dirty="0">
                <a:latin typeface="Segoe UI" panose="020B0502040204020203" pitchFamily="34" charset="0"/>
              </a:rPr>
              <a:t> 115:e144-e151.</a:t>
            </a:r>
          </a:p>
        </p:txBody>
      </p:sp>
    </p:spTree>
    <p:extLst>
      <p:ext uri="{BB962C8B-B14F-4D97-AF65-F5344CB8AC3E}">
        <p14:creationId xmlns:p14="http://schemas.microsoft.com/office/powerpoint/2010/main" val="2353421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DAA9EEC-982E-43BC-8D17-AD45EF68123D}"/>
                  </a:ext>
                </a:extLst>
              </p:cNvPr>
              <p:cNvSpPr/>
              <p:nvPr/>
            </p:nvSpPr>
            <p:spPr>
              <a:xfrm>
                <a:off x="457200" y="1446945"/>
                <a:ext cx="8458200" cy="5004896"/>
              </a:xfrm>
              <a:prstGeom prst="rect">
                <a:avLst/>
              </a:prstGeom>
            </p:spPr>
            <p:txBody>
              <a:bodyPr wrap="square">
                <a:spAutoFit/>
              </a:bodyPr>
              <a:lstStyle/>
              <a:p>
                <a:pPr marL="0" marR="0" algn="ctr">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𝑌</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𝑡</m:t>
                          </m:r>
                        </m:sub>
                      </m:s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𝑎</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nary>
                        <m:naryPr>
                          <m:chr m:val="∑"/>
                          <m:limLoc m:val="undOvr"/>
                          <m:supHide m:val="on"/>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naryPr>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𝜏</m:t>
                          </m:r>
                        </m:sub>
                        <m:sup/>
                        <m:e>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𝑏</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𝜏</m:t>
                              </m:r>
                            </m:sub>
                          </m:sSub>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𝑌</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𝑡</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𝜏</m:t>
                              </m:r>
                            </m:sub>
                          </m:sSub>
                        </m:e>
                      </m:nary>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𝑐</m:t>
                      </m:r>
                      <m:nary>
                        <m:naryPr>
                          <m:chr m:val="∑"/>
                          <m:limLoc m:val="undOvr"/>
                          <m:supHide m:val="on"/>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naryPr>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𝑗</m:t>
                          </m:r>
                        </m:sub>
                        <m:sup/>
                        <m:e>
                          <m:func>
                            <m:func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funcPr>
                            <m:fName>
                              <m:r>
                                <m:rPr>
                                  <m:sty m:val="p"/>
                                </m:rPr>
                                <a:rPr lang="en-US">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exp</m:t>
                              </m:r>
                            </m:fName>
                            <m:e>
                              <m:d>
                                <m:dPr>
                                  <m:begChr m:val="["/>
                                  <m:endChr m:val="]"/>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d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f>
                                    <m:f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fPr>
                                    <m:num>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𝛿</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𝑗</m:t>
                                          </m:r>
                                        </m:sub>
                                      </m:sSub>
                                    </m:num>
                                    <m:den>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𝑑</m:t>
                                      </m:r>
                                    </m:den>
                                  </m:f>
                                </m:e>
                              </m:d>
                            </m:e>
                          </m:func>
                        </m:e>
                      </m:nary>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𝑌</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𝑗</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𝑡</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−1</m:t>
                          </m:r>
                        </m:sub>
                      </m:s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h</m:t>
                      </m:r>
                      <m:nary>
                        <m:naryPr>
                          <m:chr m:val="∑"/>
                          <m:limLoc m:val="undOvr"/>
                          <m:supHide m:val="on"/>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naryPr>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𝑗</m:t>
                          </m:r>
                        </m:sub>
                        <m:sup/>
                        <m:e>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𝑤</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𝑗</m:t>
                              </m:r>
                            </m:sub>
                          </m:sSub>
                        </m:e>
                      </m:nary>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𝑌</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𝑗</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𝑡</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−1</m:t>
                          </m:r>
                        </m:sub>
                      </m:s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nary>
                        <m:naryPr>
                          <m:chr m:val="∑"/>
                          <m:limLoc m:val="undOvr"/>
                          <m:supHide m:val="on"/>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naryPr>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𝑘</m:t>
                          </m:r>
                        </m:sub>
                        <m:sup/>
                        <m:e>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𝑔</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𝑘</m:t>
                              </m:r>
                            </m:sub>
                          </m:sSub>
                        </m:e>
                      </m:nary>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𝑋</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𝑘</m:t>
                          </m:r>
                        </m:sub>
                      </m:s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𝜖</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𝑡</m:t>
                          </m:r>
                        </m:sub>
                      </m:sSub>
                    </m:oMath>
                  </m:oMathPara>
                </a14:m>
                <a:endParaRPr lang="en-US" dirty="0">
                  <a:solidFill>
                    <a:srgbClr val="000000"/>
                  </a:solidFill>
                  <a:uFill>
                    <a:solidFill>
                      <a:srgbClr val="000000"/>
                    </a:solidFill>
                  </a:uFill>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i="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Y</a:t>
                </a:r>
                <a:r>
                  <a:rPr lang="pt-PT" i="1" baseline="-25000"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i,t</a:t>
                </a:r>
                <a:r>
                  <a:rPr lang="en-US"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is the response variable: the measure of specialized governance in location </a:t>
                </a:r>
                <a:r>
                  <a:rPr lang="en-US" i="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i</a:t>
                </a:r>
                <a:r>
                  <a:rPr lang="en-US"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time </a:t>
                </a:r>
                <a:r>
                  <a:rPr lang="en-US" i="1"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a:t>
                </a:r>
                <a:endParaRPr lang="en-US"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rPr>
                  <a:t>The first term captures the influences of past history (autoregressive terms)</a:t>
                </a:r>
              </a:p>
              <a:p>
                <a:r>
                  <a:rPr lang="en-US" dirty="0">
                    <a:latin typeface="Calibri" panose="020F0502020204030204" pitchFamily="34" charset="0"/>
                    <a:ea typeface="Calibri" panose="020F0502020204030204" pitchFamily="34" charset="0"/>
                  </a:rPr>
                  <a:t>	with </a:t>
                </a:r>
                <a:r>
                  <a:rPr lang="en-US" i="1" dirty="0">
                    <a:latin typeface="Calibri" panose="020F0502020204030204" pitchFamily="34" charset="0"/>
                    <a:ea typeface="Calibri" panose="020F0502020204030204" pitchFamily="34" charset="0"/>
                  </a:rPr>
                  <a:t>τ</a:t>
                </a:r>
                <a:r>
                  <a:rPr lang="en-US" dirty="0">
                    <a:latin typeface="Calibri" panose="020F0502020204030204" pitchFamily="34" charset="0"/>
                    <a:ea typeface="Calibri" panose="020F0502020204030204" pitchFamily="34" charset="0"/>
                  </a:rPr>
                  <a:t> = 1, 2, … indexing time-lagged values of </a:t>
                </a:r>
                <a:r>
                  <a:rPr lang="en-US" i="1" dirty="0">
                    <a:latin typeface="Calibri" panose="020F0502020204030204" pitchFamily="34" charset="0"/>
                    <a:ea typeface="Calibri" panose="020F0502020204030204" pitchFamily="34" charset="0"/>
                  </a:rPr>
                  <a:t>Y</a:t>
                </a:r>
                <a:r>
                  <a:rPr lang="en-US"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time step </a:t>
                </a:r>
                <a:r>
                  <a:rPr lang="en-US"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Δ</a:t>
                </a:r>
                <a:r>
                  <a:rPr lang="en-US" i="1" dirty="0" err="1">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t</a:t>
                </a:r>
                <a:r>
                  <a:rPr lang="en-US" dirty="0">
                    <a:solidFill>
                      <a:srgbClr val="000000"/>
                    </a:solidFill>
                    <a:uFill>
                      <a:solidFill>
                        <a:srgbClr val="000000"/>
                      </a:solidFill>
                    </a:uFill>
                    <a:latin typeface="Calibri" panose="020F0502020204030204" pitchFamily="34" charset="0"/>
                    <a:ea typeface="Calibri" panose="020F0502020204030204" pitchFamily="34" charset="0"/>
                    <a:cs typeface="Calibri" panose="020F0502020204030204" pitchFamily="34" charset="0"/>
                  </a:rPr>
                  <a:t> = 100 years. </a:t>
                </a:r>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The next term represents potential effects of geographic diffusion</a:t>
                </a:r>
              </a:p>
              <a:p>
                <a:r>
                  <a:rPr lang="en-US" i="1" dirty="0">
                    <a:latin typeface="Calibri" panose="020F0502020204030204" pitchFamily="34" charset="0"/>
                    <a:ea typeface="Calibri" panose="020F0502020204030204" pitchFamily="34" charset="0"/>
                  </a:rPr>
                  <a:t>	</a:t>
                </a:r>
                <a:r>
                  <a:rPr lang="en-US" i="1" dirty="0" err="1">
                    <a:latin typeface="Calibri" panose="020F0502020204030204" pitchFamily="34" charset="0"/>
                    <a:ea typeface="Calibri" panose="020F0502020204030204" pitchFamily="34" charset="0"/>
                  </a:rPr>
                  <a:t>δ</a:t>
                </a:r>
                <a:r>
                  <a:rPr lang="en-US" i="1" baseline="-25000" dirty="0" err="1">
                    <a:latin typeface="Calibri" panose="020F0502020204030204" pitchFamily="34" charset="0"/>
                    <a:ea typeface="Calibri" panose="020F0502020204030204" pitchFamily="34" charset="0"/>
                    <a:cs typeface="Times New Roman" panose="02020603050405020304" pitchFamily="18" charset="0"/>
                  </a:rPr>
                  <a:t>i,j</a:t>
                </a:r>
                <a:r>
                  <a:rPr lang="en-US" dirty="0">
                    <a:latin typeface="Calibri" panose="020F0502020204030204" pitchFamily="34" charset="0"/>
                    <a:ea typeface="Calibri" panose="020F0502020204030204" pitchFamily="34" charset="0"/>
                    <a:cs typeface="Times New Roman" panose="02020603050405020304" pitchFamily="18" charset="0"/>
                  </a:rPr>
                  <a:t> is distance between society </a:t>
                </a:r>
                <a:r>
                  <a:rPr lang="en-US" i="1" dirty="0">
                    <a:latin typeface="Calibri" panose="020F0502020204030204" pitchFamily="34" charset="0"/>
                    <a:ea typeface="Calibri" panose="020F0502020204030204" pitchFamily="34" charset="0"/>
                    <a:cs typeface="Times New Roman" panose="02020603050405020304" pitchFamily="18" charset="0"/>
                  </a:rPr>
                  <a:t>i</a:t>
                </a:r>
                <a:r>
                  <a:rPr lang="en-US" dirty="0">
                    <a:latin typeface="Calibri" panose="020F0502020204030204" pitchFamily="34" charset="0"/>
                    <a:ea typeface="Calibri" panose="020F0502020204030204" pitchFamily="34" charset="0"/>
                    <a:cs typeface="Times New Roman" panose="02020603050405020304" pitchFamily="18" charset="0"/>
                  </a:rPr>
                  <a:t> and society </a:t>
                </a:r>
                <a:r>
                  <a:rPr lang="en-US" i="1" dirty="0">
                    <a:latin typeface="Calibri" panose="020F0502020204030204" pitchFamily="34" charset="0"/>
                    <a:ea typeface="Calibri" panose="020F0502020204030204" pitchFamily="34" charset="0"/>
                    <a:cs typeface="Times New Roman" panose="02020603050405020304" pitchFamily="18" charset="0"/>
                  </a:rPr>
                  <a:t>j</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Autocorrelations due to shared phylogenies (next term) are modeled analogously; </a:t>
                </a:r>
              </a:p>
              <a:p>
                <a:r>
                  <a:rPr lang="en-US" dirty="0">
                    <a:latin typeface="Calibri" panose="020F0502020204030204" pitchFamily="34" charset="0"/>
                    <a:cs typeface="Calibri" panose="020F0502020204030204" pitchFamily="34" charset="0"/>
                  </a:rPr>
                  <a:t>	</a:t>
                </a:r>
                <a14:m>
                  <m:oMath xmlns:m="http://schemas.openxmlformats.org/officeDocument/2006/math">
                    <m:sSub>
                      <m:sSubPr>
                        <m:ctrlP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ctrlPr>
                      </m:sSubPr>
                      <m:e>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𝑤</m:t>
                        </m:r>
                      </m:e>
                      <m:sub>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𝑖</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m:t>
                        </m:r>
                        <m:r>
                          <a:rPr lang="en-US" i="1">
                            <a:solidFill>
                              <a:srgbClr val="000000"/>
                            </a:solidFill>
                            <a:uFill>
                              <a:solidFill>
                                <a:srgbClr val="000000"/>
                              </a:solidFill>
                            </a:uFill>
                            <a:latin typeface="Cambria Math" panose="02040503050406030204" pitchFamily="18" charset="0"/>
                            <a:ea typeface="Calibri" panose="020F0502020204030204" pitchFamily="34" charset="0"/>
                            <a:cs typeface="Calibri" panose="020F0502020204030204" pitchFamily="34" charset="0"/>
                          </a:rPr>
                          <m:t>𝑗</m:t>
                        </m:r>
                      </m:sub>
                    </m:sSub>
                  </m:oMath>
                </a14:m>
                <a:r>
                  <a:rPr lang="en-US" dirty="0">
                    <a:latin typeface="Calibri" panose="020F0502020204030204" pitchFamily="34" charset="0"/>
                    <a:cs typeface="Calibri" panose="020F0502020204030204" pitchFamily="34" charset="0"/>
                  </a:rPr>
                  <a:t> are weights reflecting linguistic similarity </a:t>
                </a:r>
              </a:p>
              <a:p>
                <a:r>
                  <a:rPr lang="en-US" dirty="0">
                    <a:latin typeface="Calibri" panose="020F0502020204030204" pitchFamily="34" charset="0"/>
                    <a:cs typeface="Calibri" panose="020F0502020204030204" pitchFamily="34" charset="0"/>
                  </a:rPr>
                  <a:t>The next-to-last term represents effects of predictor variables </a:t>
                </a:r>
                <a:r>
                  <a:rPr lang="en-US" i="1" dirty="0" err="1">
                    <a:latin typeface="Calibri" panose="020F0502020204030204" pitchFamily="34" charset="0"/>
                    <a:cs typeface="Calibri" panose="020F0502020204030204" pitchFamily="34" charset="0"/>
                  </a:rPr>
                  <a:t>X</a:t>
                </a:r>
                <a:r>
                  <a:rPr lang="en-US" i="1" baseline="-25000" dirty="0" err="1">
                    <a:latin typeface="Calibri" panose="020F0502020204030204" pitchFamily="34" charset="0"/>
                    <a:cs typeface="Calibri" panose="020F0502020204030204" pitchFamily="34" charset="0"/>
                  </a:rPr>
                  <a:t>k</a:t>
                </a:r>
                <a:r>
                  <a:rPr lang="en-US" dirty="0">
                    <a:latin typeface="Calibri" panose="020F0502020204030204" pitchFamily="34" charset="0"/>
                    <a:cs typeface="Calibri" panose="020F0502020204030204" pitchFamily="34" charset="0"/>
                  </a:rPr>
                  <a:t> </a:t>
                </a:r>
              </a:p>
              <a:p>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c</a:t>
                </a:r>
                <a:r>
                  <a:rPr lang="en-US" i="1" baseline="-25000" dirty="0" err="1">
                    <a:latin typeface="Calibri" panose="020F0502020204030204" pitchFamily="34" charset="0"/>
                    <a:cs typeface="Calibri" panose="020F0502020204030204" pitchFamily="34" charset="0"/>
                  </a:rPr>
                  <a:t>k</a:t>
                </a:r>
                <a:r>
                  <a:rPr lang="en-US" dirty="0">
                    <a:latin typeface="Calibri" panose="020F0502020204030204" pitchFamily="34" charset="0"/>
                    <a:cs typeface="Calibri" panose="020F0502020204030204" pitchFamily="34" charset="0"/>
                  </a:rPr>
                  <a:t> are regression coefficients</a:t>
                </a:r>
              </a:p>
              <a:p>
                <a:r>
                  <a:rPr lang="en-US" dirty="0">
                    <a:latin typeface="Calibri" panose="020F0502020204030204" pitchFamily="34" charset="0"/>
                    <a:cs typeface="Calibri" panose="020F0502020204030204" pitchFamily="34" charset="0"/>
                  </a:rPr>
                  <a:t>Last, </a:t>
                </a:r>
                <a:r>
                  <a:rPr lang="en-US" i="1" dirty="0" err="1">
                    <a:latin typeface="Calibri" panose="020F0502020204030204" pitchFamily="34" charset="0"/>
                    <a:cs typeface="Calibri" panose="020F0502020204030204" pitchFamily="34" charset="0"/>
                  </a:rPr>
                  <a:t>ε</a:t>
                </a:r>
                <a:r>
                  <a:rPr lang="en-US" i="1" baseline="-25000" dirty="0" err="1">
                    <a:latin typeface="Calibri" panose="020F0502020204030204" pitchFamily="34" charset="0"/>
                    <a:cs typeface="Calibri" panose="020F0502020204030204" pitchFamily="34" charset="0"/>
                  </a:rPr>
                  <a:t>i,t</a:t>
                </a:r>
                <a:r>
                  <a:rPr lang="en-US" dirty="0">
                    <a:latin typeface="Calibri" panose="020F0502020204030204" pitchFamily="34" charset="0"/>
                    <a:cs typeface="Calibri" panose="020F0502020204030204" pitchFamily="34" charset="0"/>
                  </a:rPr>
                  <a:t> is the error term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Model selection by exhaustive search, selecting the best model by the AIC (Akaike Information Criterion)</a:t>
                </a:r>
                <a:endParaRPr lang="en-US" dirty="0"/>
              </a:p>
              <a:p>
                <a:pPr marL="0" marR="0">
                  <a:lnSpc>
                    <a:spcPct val="107000"/>
                  </a:lnSpc>
                  <a:spcBef>
                    <a:spcPts val="0"/>
                  </a:spcBef>
                  <a:spcAft>
                    <a:spcPts val="800"/>
                  </a:spcAft>
                </a:pPr>
                <a:endParaRPr lang="en-US" dirty="0">
                  <a:solidFill>
                    <a:srgbClr val="000000"/>
                  </a:solidFill>
                  <a:uFill>
                    <a:solidFill>
                      <a:srgbClr val="000000"/>
                    </a:solidFill>
                  </a:uFill>
                  <a:latin typeface="Calibri" panose="020F0502020204030204" pitchFamily="34" charset="0"/>
                  <a:ea typeface="Calibri" panose="020F0502020204030204" pitchFamily="34" charset="0"/>
                </a:endParaRPr>
              </a:p>
            </p:txBody>
          </p:sp>
        </mc:Choice>
        <mc:Fallback xmlns="">
          <p:sp>
            <p:nvSpPr>
              <p:cNvPr id="2" name="Rectangle 1">
                <a:extLst>
                  <a:ext uri="{FF2B5EF4-FFF2-40B4-BE49-F238E27FC236}">
                    <a16:creationId xmlns:a16="http://schemas.microsoft.com/office/drawing/2014/main" id="{7DAA9EEC-982E-43BC-8D17-AD45EF68123D}"/>
                  </a:ext>
                </a:extLst>
              </p:cNvPr>
              <p:cNvSpPr>
                <a:spLocks noRot="1" noChangeAspect="1" noMove="1" noResize="1" noEditPoints="1" noAdjustHandles="1" noChangeArrowheads="1" noChangeShapeType="1" noTextEdit="1"/>
              </p:cNvSpPr>
              <p:nvPr/>
            </p:nvSpPr>
            <p:spPr>
              <a:xfrm>
                <a:off x="457200" y="1446945"/>
                <a:ext cx="8458200" cy="5004896"/>
              </a:xfrm>
              <a:prstGeom prst="rect">
                <a:avLst/>
              </a:prstGeom>
              <a:blipFill>
                <a:blip r:embed="rId2"/>
                <a:stretch>
                  <a:fillRect l="-57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8F5CCB5E-2DC4-4776-9F08-75FED7382A12}"/>
              </a:ext>
            </a:extLst>
          </p:cNvPr>
          <p:cNvSpPr/>
          <p:nvPr/>
        </p:nvSpPr>
        <p:spPr>
          <a:xfrm>
            <a:off x="457200" y="533400"/>
            <a:ext cx="8458200" cy="461665"/>
          </a:xfrm>
          <a:prstGeom prst="rect">
            <a:avLst/>
          </a:prstGeom>
        </p:spPr>
        <p:txBody>
          <a:bodyPr wrap="square">
            <a:spAutoFit/>
          </a:bodyPr>
          <a:lstStyle/>
          <a:p>
            <a:pPr algn="ctr"/>
            <a:r>
              <a:rPr lang="en-US" sz="2400" b="1" dirty="0">
                <a:latin typeface="Calibri" panose="020F0502020204030204" pitchFamily="34" charset="0"/>
                <a:ea typeface="Calibri" panose="020F0502020204030204" pitchFamily="34" charset="0"/>
              </a:rPr>
              <a:t>Fitting Dynamical Regression Models to Seshat Data</a:t>
            </a:r>
            <a:endParaRPr lang="en-US" sz="2400" dirty="0"/>
          </a:p>
        </p:txBody>
      </p:sp>
    </p:spTree>
    <p:extLst>
      <p:ext uri="{BB962C8B-B14F-4D97-AF65-F5344CB8AC3E}">
        <p14:creationId xmlns:p14="http://schemas.microsoft.com/office/powerpoint/2010/main" val="101494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762000"/>
          </a:xfrm>
        </p:spPr>
        <p:txBody>
          <a:bodyPr/>
          <a:lstStyle/>
          <a:p>
            <a:pPr eaLnBrk="1" hangingPunct="1"/>
            <a:r>
              <a:rPr lang="en-US" sz="3200" dirty="0">
                <a:latin typeface="Comic Sans MS" pitchFamily="66" charset="0"/>
              </a:rPr>
              <a:t>Dynamical Regression Approach</a:t>
            </a:r>
          </a:p>
        </p:txBody>
      </p:sp>
      <p:sp>
        <p:nvSpPr>
          <p:cNvPr id="23555" name="Rectangle 3"/>
          <p:cNvSpPr>
            <a:spLocks noGrp="1" noChangeArrowheads="1"/>
          </p:cNvSpPr>
          <p:nvPr>
            <p:ph type="body" idx="4294967295"/>
          </p:nvPr>
        </p:nvSpPr>
        <p:spPr>
          <a:xfrm>
            <a:off x="457200" y="1219200"/>
            <a:ext cx="8458200" cy="5334000"/>
          </a:xfrm>
        </p:spPr>
        <p:txBody>
          <a:bodyPr/>
          <a:lstStyle/>
          <a:p>
            <a:r>
              <a:rPr lang="en-US" sz="2800" dirty="0">
                <a:latin typeface="Comic Sans MS" pitchFamily="66" charset="0"/>
              </a:rPr>
              <a:t>Extracts information from both </a:t>
            </a:r>
          </a:p>
          <a:p>
            <a:pPr lvl="1"/>
            <a:r>
              <a:rPr lang="en-US" sz="2400" dirty="0">
                <a:latin typeface="Comic Sans MS" pitchFamily="66" charset="0"/>
              </a:rPr>
              <a:t>time-resolved (time-series) data</a:t>
            </a:r>
          </a:p>
          <a:p>
            <a:pPr lvl="1"/>
            <a:r>
              <a:rPr lang="en-US" sz="2400" dirty="0">
                <a:latin typeface="Comic Sans MS" pitchFamily="66" charset="0"/>
              </a:rPr>
              <a:t>cross-cultural aspect of the Seshat Databank</a:t>
            </a:r>
          </a:p>
          <a:p>
            <a:r>
              <a:rPr lang="en-US" sz="2800" dirty="0">
                <a:latin typeface="Comic Sans MS" pitchFamily="66" charset="0"/>
              </a:rPr>
              <a:t>Identifies causal links between variables</a:t>
            </a:r>
          </a:p>
          <a:p>
            <a:pPr lvl="1"/>
            <a:r>
              <a:rPr lang="en-US" sz="2400" dirty="0">
                <a:latin typeface="Comic Sans MS" pitchFamily="66" charset="0"/>
              </a:rPr>
              <a:t>avoids the problem of “endogeneity”</a:t>
            </a:r>
          </a:p>
          <a:p>
            <a:r>
              <a:rPr lang="en-US" sz="2800" dirty="0">
                <a:latin typeface="Comic Sans MS" pitchFamily="66" charset="0"/>
              </a:rPr>
              <a:t>Detects influences due to geographic diffusion and shared phylogenies</a:t>
            </a:r>
          </a:p>
          <a:p>
            <a:pPr lvl="1"/>
            <a:r>
              <a:rPr lang="en-US" sz="2400" dirty="0">
                <a:latin typeface="Comic Sans MS" pitchFamily="66" charset="0"/>
              </a:rPr>
              <a:t>the “Galton problem”</a:t>
            </a:r>
          </a:p>
          <a:p>
            <a:r>
              <a:rPr lang="en-US" sz="2800" dirty="0">
                <a:latin typeface="Comic Sans MS" pitchFamily="66" charset="0"/>
              </a:rPr>
              <a:t>Tests for and models longer time lags</a:t>
            </a:r>
          </a:p>
          <a:p>
            <a:r>
              <a:rPr lang="en-US" sz="2800" dirty="0">
                <a:latin typeface="Comic Sans MS" pitchFamily="66" charset="0"/>
              </a:rPr>
              <a:t>Tests for and models nonlinear effects</a:t>
            </a:r>
          </a:p>
          <a:p>
            <a:endParaRPr lang="en-US" dirty="0">
              <a:latin typeface="Comic Sans MS" pitchFamily="66" charset="0"/>
            </a:endParaRPr>
          </a:p>
          <a:p>
            <a:endParaRPr lang="en-US" sz="2400" dirty="0">
              <a:latin typeface="Comic Sans MS" pitchFamily="66" charset="0"/>
            </a:endParaRPr>
          </a:p>
        </p:txBody>
      </p:sp>
    </p:spTree>
    <p:extLst>
      <p:ext uri="{BB962C8B-B14F-4D97-AF65-F5344CB8AC3E}">
        <p14:creationId xmlns:p14="http://schemas.microsoft.com/office/powerpoint/2010/main" val="2483892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925E29-35F7-4A2B-AE3C-779C8044B9B6}"/>
              </a:ext>
            </a:extLst>
          </p:cNvPr>
          <p:cNvSpPr/>
          <p:nvPr/>
        </p:nvSpPr>
        <p:spPr>
          <a:xfrm>
            <a:off x="533400" y="1137821"/>
            <a:ext cx="8153400" cy="5262979"/>
          </a:xfrm>
          <a:prstGeom prst="rect">
            <a:avLst/>
          </a:prstGeom>
        </p:spPr>
        <p:txBody>
          <a:bodyPr wrap="square">
            <a:spAutoFit/>
          </a:bodyPr>
          <a:lstStyle/>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Call: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glm</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(formula =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RegrDat</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Standardized Coefficients:</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Estimate  Std. Error  t value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Pr</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(&gt;|t|)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(Intercept)  0.000      0.001      0.00    1.000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governance   0.958      0.056     16.85    &lt; 2e-16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gov.sq</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-0.199      0.045     -4.37    0.00001 ***</a:t>
            </a:r>
            <a:endParaRPr lang="en-US" sz="2400" dirty="0">
              <a:latin typeface="Calibri" panose="020F0502020204030204" pitchFamily="34" charset="0"/>
              <a:ea typeface="Calibri" panose="020F0502020204030204" pitchFamily="34" charset="0"/>
            </a:endParaRPr>
          </a:p>
          <a:p>
            <a:pPr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Phylogeny    0.051      0.012      4.11    0.00004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PolPop</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0.125      0.037      3.34    0.0009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PolTerr</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-0.057      0.025     -2.25    0.025     *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info         0.063      0.026      2.40    0.017     *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money        0.041      0.020      2.05    0.041     *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Null deviance: 87.8647  on 863  degrees of freedom</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Residual deviance:  8.3468  on 856  degrees of freedom</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AIC: -1538.8</a:t>
            </a:r>
            <a:endParaRPr lang="en-US" sz="24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3B2BC899-DA25-4FD0-9219-28D27F74141B}"/>
              </a:ext>
            </a:extLst>
          </p:cNvPr>
          <p:cNvSpPr txBox="1"/>
          <p:nvPr/>
        </p:nvSpPr>
        <p:spPr>
          <a:xfrm>
            <a:off x="381000" y="381000"/>
            <a:ext cx="8229600" cy="523220"/>
          </a:xfrm>
          <a:prstGeom prst="rect">
            <a:avLst/>
          </a:prstGeom>
          <a:noFill/>
        </p:spPr>
        <p:txBody>
          <a:bodyPr wrap="square" rtlCol="0">
            <a:spAutoFit/>
          </a:bodyPr>
          <a:lstStyle/>
          <a:p>
            <a:pPr algn="ctr"/>
            <a:r>
              <a:rPr lang="en-US" sz="2800" dirty="0"/>
              <a:t>Regression Results: Best Model (smallest AIC)</a:t>
            </a:r>
          </a:p>
        </p:txBody>
      </p:sp>
    </p:spTree>
    <p:extLst>
      <p:ext uri="{BB962C8B-B14F-4D97-AF65-F5344CB8AC3E}">
        <p14:creationId xmlns:p14="http://schemas.microsoft.com/office/powerpoint/2010/main" val="65471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925E29-35F7-4A2B-AE3C-779C8044B9B6}"/>
              </a:ext>
            </a:extLst>
          </p:cNvPr>
          <p:cNvSpPr/>
          <p:nvPr/>
        </p:nvSpPr>
        <p:spPr>
          <a:xfrm>
            <a:off x="533400" y="1137821"/>
            <a:ext cx="8153400" cy="5262979"/>
          </a:xfrm>
          <a:prstGeom prst="rect">
            <a:avLst/>
          </a:prstGeom>
        </p:spPr>
        <p:txBody>
          <a:bodyPr wrap="square">
            <a:spAutoFit/>
          </a:bodyPr>
          <a:lstStyle/>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Call: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glm</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(formula =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RegrDat</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Standardized Coefficients:</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Estimate  Std. Error  t value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Pr</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(&gt;|t|)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(Intercept)  0.000      0.001      0.00    1.000  </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FFFF00"/>
                </a:highlight>
                <a:latin typeface="Lucida Console" panose="020B0609040504020204" pitchFamily="49" charset="0"/>
                <a:ea typeface="Times New Roman" panose="02020603050405020304" pitchFamily="18" charset="0"/>
                <a:cs typeface="Courier New" panose="02070309020205020404" pitchFamily="49" charset="0"/>
              </a:rPr>
              <a:t>governance   0.958      0.056     16.85    &lt; 2e-16 ***</a:t>
            </a:r>
            <a:endParaRPr lang="en-US" sz="2400" dirty="0">
              <a:highlight>
                <a:srgbClr val="FFFF00"/>
              </a:highlight>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highlight>
                  <a:srgbClr val="FFFF00"/>
                </a:highlight>
                <a:latin typeface="Lucida Console" panose="020B0609040504020204" pitchFamily="49" charset="0"/>
                <a:ea typeface="Times New Roman" panose="02020603050405020304" pitchFamily="18" charset="0"/>
                <a:cs typeface="Courier New" panose="02070309020205020404" pitchFamily="49" charset="0"/>
              </a:rPr>
              <a:t>gov.sq</a:t>
            </a:r>
            <a:r>
              <a:rPr lang="en-US" dirty="0">
                <a:solidFill>
                  <a:srgbClr val="000000"/>
                </a:solidFill>
                <a:highlight>
                  <a:srgbClr val="FFFF00"/>
                </a:highlight>
                <a:latin typeface="Lucida Console" panose="020B0609040504020204" pitchFamily="49" charset="0"/>
                <a:ea typeface="Times New Roman" panose="02020603050405020304" pitchFamily="18" charset="0"/>
                <a:cs typeface="Courier New" panose="02070309020205020404" pitchFamily="49" charset="0"/>
              </a:rPr>
              <a:t>      -0.199      0.045     -4.37    0.00001 ***</a:t>
            </a:r>
            <a:endParaRPr lang="en-US" sz="2400" dirty="0">
              <a:highlight>
                <a:srgbClr val="FFFF00"/>
              </a:highlight>
              <a:latin typeface="Calibri" panose="020F0502020204030204" pitchFamily="34" charset="0"/>
              <a:ea typeface="Calibri" panose="020F0502020204030204" pitchFamily="34" charset="0"/>
            </a:endParaRPr>
          </a:p>
          <a:p>
            <a:pPr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00FF00"/>
                </a:highlight>
                <a:latin typeface="Lucida Console" panose="020B0609040504020204" pitchFamily="49" charset="0"/>
                <a:ea typeface="Times New Roman" panose="02020603050405020304" pitchFamily="18" charset="0"/>
                <a:cs typeface="Courier New" panose="02070309020205020404" pitchFamily="49" charset="0"/>
              </a:rPr>
              <a:t>Phylogeny    0.051      0.012      4.11    0.00004 ***</a:t>
            </a:r>
            <a:endParaRPr lang="en-US" sz="2400" dirty="0">
              <a:highlight>
                <a:srgbClr val="00FF00"/>
              </a:highlight>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PolPop</a:t>
            </a:r>
            <a:r>
              <a:rPr lang="en-US" dirty="0">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       0.125      0.037      3.34    0.0009  ***</a:t>
            </a:r>
            <a:endParaRPr lang="en-US" sz="2400" dirty="0">
              <a:highlight>
                <a:srgbClr val="00FFFF"/>
              </a:highlight>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PolTerr</a:t>
            </a:r>
            <a:r>
              <a:rPr lang="en-US" dirty="0">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     -0.057      0.025     -2.25    0.025     *  </a:t>
            </a:r>
            <a:endParaRPr lang="en-US" sz="2400" dirty="0">
              <a:highlight>
                <a:srgbClr val="00FFFF"/>
              </a:highlight>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FF00FF"/>
                </a:highlight>
                <a:latin typeface="Lucida Console" panose="020B0609040504020204" pitchFamily="49" charset="0"/>
                <a:ea typeface="Times New Roman" panose="02020603050405020304" pitchFamily="18" charset="0"/>
                <a:cs typeface="Courier New" panose="02070309020205020404" pitchFamily="49" charset="0"/>
              </a:rPr>
              <a:t>info         0.063      0.026      2.40    0.017     *  </a:t>
            </a:r>
            <a:endParaRPr lang="en-US" sz="2400" dirty="0">
              <a:highlight>
                <a:srgbClr val="FF00FF"/>
              </a:highlight>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FF00FF"/>
                </a:highlight>
                <a:latin typeface="Lucida Console" panose="020B0609040504020204" pitchFamily="49" charset="0"/>
                <a:ea typeface="Times New Roman" panose="02020603050405020304" pitchFamily="18" charset="0"/>
                <a:cs typeface="Courier New" panose="02070309020205020404" pitchFamily="49" charset="0"/>
              </a:rPr>
              <a:t>money        0.041      0.020      2.05    0.041     *  </a:t>
            </a:r>
            <a:endParaRPr lang="en-US" sz="2400" dirty="0">
              <a:highlight>
                <a:srgbClr val="FF00FF"/>
              </a:highlight>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Null deviance: 87.8647  on 863  degrees of freedom</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Residual deviance:  8.3468  on 856  degrees of freedom</a:t>
            </a:r>
            <a:endParaRPr lang="en-US" sz="2400" dirty="0">
              <a:latin typeface="Calibri" panose="020F0502020204030204" pitchFamily="34" charset="0"/>
              <a:ea typeface="Calibri" panose="020F0502020204030204" pitchFamily="34" charset="0"/>
            </a:endParaRPr>
          </a:p>
          <a:p>
            <a:pPr marL="0" marR="0" latinLnBrk="1">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AIC: -1538.8</a:t>
            </a:r>
            <a:endParaRPr lang="en-US" sz="24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3B2BC899-DA25-4FD0-9219-28D27F74141B}"/>
              </a:ext>
            </a:extLst>
          </p:cNvPr>
          <p:cNvSpPr txBox="1"/>
          <p:nvPr/>
        </p:nvSpPr>
        <p:spPr>
          <a:xfrm>
            <a:off x="381000" y="381000"/>
            <a:ext cx="8229600" cy="523220"/>
          </a:xfrm>
          <a:prstGeom prst="rect">
            <a:avLst/>
          </a:prstGeom>
          <a:noFill/>
        </p:spPr>
        <p:txBody>
          <a:bodyPr wrap="square" rtlCol="0">
            <a:spAutoFit/>
          </a:bodyPr>
          <a:lstStyle/>
          <a:p>
            <a:pPr algn="ctr"/>
            <a:r>
              <a:rPr lang="en-US" sz="2800" dirty="0"/>
              <a:t>Regression Results: Best Model (smallest AIC)</a:t>
            </a:r>
          </a:p>
        </p:txBody>
      </p:sp>
    </p:spTree>
    <p:extLst>
      <p:ext uri="{BB962C8B-B14F-4D97-AF65-F5344CB8AC3E}">
        <p14:creationId xmlns:p14="http://schemas.microsoft.com/office/powerpoint/2010/main" val="506933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978672B-8095-4525-8F32-70E3F6BB204C}"/>
              </a:ext>
            </a:extLst>
          </p:cNvPr>
          <p:cNvGraphicFramePr>
            <a:graphicFrameLocks noGrp="1"/>
          </p:cNvGraphicFramePr>
          <p:nvPr>
            <p:extLst>
              <p:ext uri="{D42A27DB-BD31-4B8C-83A1-F6EECF244321}">
                <p14:modId xmlns:p14="http://schemas.microsoft.com/office/powerpoint/2010/main" val="252322890"/>
              </p:ext>
            </p:extLst>
          </p:nvPr>
        </p:nvGraphicFramePr>
        <p:xfrm>
          <a:off x="457200" y="1442330"/>
          <a:ext cx="8153398" cy="4425066"/>
        </p:xfrm>
        <a:graphic>
          <a:graphicData uri="http://schemas.openxmlformats.org/drawingml/2006/table">
            <a:tbl>
              <a:tblPr firstRow="1" bandRow="1">
                <a:tableStyleId>{21E4AEA4-8DFA-4A89-87EB-49C32662AFE0}</a:tableStyleId>
              </a:tblPr>
              <a:tblGrid>
                <a:gridCol w="673216">
                  <a:extLst>
                    <a:ext uri="{9D8B030D-6E8A-4147-A177-3AD203B41FA5}">
                      <a16:colId xmlns:a16="http://schemas.microsoft.com/office/drawing/2014/main" val="3119844619"/>
                    </a:ext>
                  </a:extLst>
                </a:gridCol>
                <a:gridCol w="673216">
                  <a:extLst>
                    <a:ext uri="{9D8B030D-6E8A-4147-A177-3AD203B41FA5}">
                      <a16:colId xmlns:a16="http://schemas.microsoft.com/office/drawing/2014/main" val="3879475220"/>
                    </a:ext>
                  </a:extLst>
                </a:gridCol>
                <a:gridCol w="673216">
                  <a:extLst>
                    <a:ext uri="{9D8B030D-6E8A-4147-A177-3AD203B41FA5}">
                      <a16:colId xmlns:a16="http://schemas.microsoft.com/office/drawing/2014/main" val="3499315885"/>
                    </a:ext>
                  </a:extLst>
                </a:gridCol>
                <a:gridCol w="673216">
                  <a:extLst>
                    <a:ext uri="{9D8B030D-6E8A-4147-A177-3AD203B41FA5}">
                      <a16:colId xmlns:a16="http://schemas.microsoft.com/office/drawing/2014/main" val="3847761085"/>
                    </a:ext>
                  </a:extLst>
                </a:gridCol>
                <a:gridCol w="673216">
                  <a:extLst>
                    <a:ext uri="{9D8B030D-6E8A-4147-A177-3AD203B41FA5}">
                      <a16:colId xmlns:a16="http://schemas.microsoft.com/office/drawing/2014/main" val="2439378870"/>
                    </a:ext>
                  </a:extLst>
                </a:gridCol>
                <a:gridCol w="598415">
                  <a:extLst>
                    <a:ext uri="{9D8B030D-6E8A-4147-A177-3AD203B41FA5}">
                      <a16:colId xmlns:a16="http://schemas.microsoft.com/office/drawing/2014/main" val="1988556293"/>
                    </a:ext>
                  </a:extLst>
                </a:gridCol>
                <a:gridCol w="748019">
                  <a:extLst>
                    <a:ext uri="{9D8B030D-6E8A-4147-A177-3AD203B41FA5}">
                      <a16:colId xmlns:a16="http://schemas.microsoft.com/office/drawing/2014/main" val="478300382"/>
                    </a:ext>
                  </a:extLst>
                </a:gridCol>
                <a:gridCol w="598415">
                  <a:extLst>
                    <a:ext uri="{9D8B030D-6E8A-4147-A177-3AD203B41FA5}">
                      <a16:colId xmlns:a16="http://schemas.microsoft.com/office/drawing/2014/main" val="2516653604"/>
                    </a:ext>
                  </a:extLst>
                </a:gridCol>
                <a:gridCol w="673216">
                  <a:extLst>
                    <a:ext uri="{9D8B030D-6E8A-4147-A177-3AD203B41FA5}">
                      <a16:colId xmlns:a16="http://schemas.microsoft.com/office/drawing/2014/main" val="2284252602"/>
                    </a:ext>
                  </a:extLst>
                </a:gridCol>
                <a:gridCol w="897622">
                  <a:extLst>
                    <a:ext uri="{9D8B030D-6E8A-4147-A177-3AD203B41FA5}">
                      <a16:colId xmlns:a16="http://schemas.microsoft.com/office/drawing/2014/main" val="3976280979"/>
                    </a:ext>
                  </a:extLst>
                </a:gridCol>
                <a:gridCol w="598415">
                  <a:extLst>
                    <a:ext uri="{9D8B030D-6E8A-4147-A177-3AD203B41FA5}">
                      <a16:colId xmlns:a16="http://schemas.microsoft.com/office/drawing/2014/main" val="2449973204"/>
                    </a:ext>
                  </a:extLst>
                </a:gridCol>
                <a:gridCol w="673216">
                  <a:extLst>
                    <a:ext uri="{9D8B030D-6E8A-4147-A177-3AD203B41FA5}">
                      <a16:colId xmlns:a16="http://schemas.microsoft.com/office/drawing/2014/main" val="484470164"/>
                    </a:ext>
                  </a:extLst>
                </a:gridCol>
              </a:tblGrid>
              <a:tr h="346576">
                <a:tc>
                  <a:txBody>
                    <a:bodyPr/>
                    <a:lstStyle/>
                    <a:p>
                      <a:pPr marL="0" marR="0" algn="ctr">
                        <a:spcBef>
                          <a:spcPts val="0"/>
                        </a:spcBef>
                        <a:spcAft>
                          <a:spcPts val="600"/>
                        </a:spcAft>
                      </a:pPr>
                      <a:r>
                        <a:rPr lang="en-US" sz="1600">
                          <a:effectLst/>
                        </a:rPr>
                        <a:t>Gov</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Gov</a:t>
                      </a:r>
                      <a:r>
                        <a:rPr lang="en-US" sz="1600" baseline="300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err="1">
                          <a:effectLst/>
                        </a:rPr>
                        <a:t>Phyl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Pop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Terr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Cap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Strat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Infr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Info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Money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dirty="0">
                          <a:effectLst/>
                        </a:rPr>
                        <a:t>R</a:t>
                      </a:r>
                      <a:r>
                        <a:rPr lang="en-US" sz="1600" baseline="300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600"/>
                        </a:spcAft>
                      </a:pPr>
                      <a:r>
                        <a:rPr lang="en-US" sz="1600">
                          <a:effectLst/>
                        </a:rPr>
                        <a:t>ΔAIC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6605693"/>
                  </a:ext>
                </a:extLst>
              </a:tr>
              <a:tr h="407849">
                <a:tc>
                  <a:txBody>
                    <a:bodyPr/>
                    <a:lstStyle/>
                    <a:p>
                      <a:pPr marL="0" marR="0" algn="r">
                        <a:spcBef>
                          <a:spcPts val="0"/>
                        </a:spcBef>
                        <a:spcAft>
                          <a:spcPts val="0"/>
                        </a:spcAft>
                      </a:pPr>
                      <a:r>
                        <a:rPr lang="en-US" sz="1600">
                          <a:effectLst/>
                        </a:rPr>
                        <a:t>16.85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72464825"/>
                  </a:ext>
                </a:extLst>
              </a:tr>
              <a:tr h="407849">
                <a:tc>
                  <a:txBody>
                    <a:bodyPr/>
                    <a:lstStyle/>
                    <a:p>
                      <a:pPr marL="0" marR="0" algn="r">
                        <a:spcBef>
                          <a:spcPts val="0"/>
                        </a:spcBef>
                        <a:spcAft>
                          <a:spcPts val="0"/>
                        </a:spcAft>
                      </a:pPr>
                      <a:r>
                        <a:rPr lang="en-US" sz="1600">
                          <a:effectLst/>
                        </a:rPr>
                        <a:t>16.17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1.99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55534810"/>
                  </a:ext>
                </a:extLst>
              </a:tr>
              <a:tr h="407849">
                <a:tc>
                  <a:txBody>
                    <a:bodyPr/>
                    <a:lstStyle/>
                    <a:p>
                      <a:pPr marL="0" marR="0" algn="r">
                        <a:spcBef>
                          <a:spcPts val="0"/>
                        </a:spcBef>
                        <a:spcAft>
                          <a:spcPts val="0"/>
                        </a:spcAft>
                      </a:pPr>
                      <a:r>
                        <a:rPr lang="en-US" sz="1600">
                          <a:effectLst/>
                        </a:rPr>
                        <a:t>15.97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2.79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–1.97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1.87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1.81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10540420"/>
                  </a:ext>
                </a:extLst>
              </a:tr>
              <a:tr h="407849">
                <a:tc>
                  <a:txBody>
                    <a:bodyPr/>
                    <a:lstStyle/>
                    <a:p>
                      <a:pPr marL="0" marR="0" algn="r">
                        <a:spcBef>
                          <a:spcPts val="0"/>
                        </a:spcBef>
                        <a:spcAft>
                          <a:spcPts val="0"/>
                        </a:spcAft>
                      </a:pPr>
                      <a:r>
                        <a:rPr lang="en-US" sz="1600">
                          <a:effectLst/>
                        </a:rPr>
                        <a:t>16.33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2.32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1.98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429007"/>
                  </a:ext>
                </a:extLst>
              </a:tr>
              <a:tr h="407849">
                <a:tc>
                  <a:txBody>
                    <a:bodyPr/>
                    <a:lstStyle/>
                    <a:p>
                      <a:pPr marL="0" marR="0" algn="r">
                        <a:spcBef>
                          <a:spcPts val="0"/>
                        </a:spcBef>
                        <a:spcAft>
                          <a:spcPts val="0"/>
                        </a:spcAft>
                      </a:pPr>
                      <a:r>
                        <a:rPr lang="en-US" sz="1600">
                          <a:effectLst/>
                        </a:rPr>
                        <a:t>17.55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–4.58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4.87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3.74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–2.54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79956871"/>
                  </a:ext>
                </a:extLst>
              </a:tr>
              <a:tr h="407849">
                <a:tc>
                  <a:txBody>
                    <a:bodyPr/>
                    <a:lstStyle/>
                    <a:p>
                      <a:pPr marL="0" marR="0" algn="r">
                        <a:spcBef>
                          <a:spcPts val="0"/>
                        </a:spcBef>
                        <a:spcAft>
                          <a:spcPts val="0"/>
                        </a:spcAft>
                      </a:pPr>
                      <a:r>
                        <a:rPr lang="en-US" sz="1600">
                          <a:effectLst/>
                        </a:rPr>
                        <a:t>18.41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–5.16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3.98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3.08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5366200"/>
                  </a:ext>
                </a:extLst>
              </a:tr>
              <a:tr h="407849">
                <a:tc>
                  <a:txBody>
                    <a:bodyPr/>
                    <a:lstStyle/>
                    <a:p>
                      <a:pPr marL="0" marR="0" algn="r">
                        <a:spcBef>
                          <a:spcPts val="0"/>
                        </a:spcBef>
                        <a:spcAft>
                          <a:spcPts val="0"/>
                        </a:spcAft>
                      </a:pPr>
                      <a:r>
                        <a:rPr lang="en-US" sz="1600">
                          <a:effectLst/>
                        </a:rPr>
                        <a:t>15.46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–1.79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0.75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1.83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3973089"/>
                  </a:ext>
                </a:extLst>
              </a:tr>
              <a:tr h="407849">
                <a:tc>
                  <a:txBody>
                    <a:bodyPr/>
                    <a:lstStyle/>
                    <a:p>
                      <a:pPr marL="0" marR="0" algn="r">
                        <a:spcBef>
                          <a:spcPts val="0"/>
                        </a:spcBef>
                        <a:spcAft>
                          <a:spcPts val="0"/>
                        </a:spcAft>
                      </a:pPr>
                      <a:r>
                        <a:rPr lang="en-US" sz="1600">
                          <a:effectLst/>
                        </a:rPr>
                        <a:t>16.22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4.79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0.94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2.92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3.33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48233632"/>
                  </a:ext>
                </a:extLst>
              </a:tr>
              <a:tr h="407849">
                <a:tc>
                  <a:txBody>
                    <a:bodyPr/>
                    <a:lstStyle/>
                    <a:p>
                      <a:pPr marL="0" marR="0" algn="r">
                        <a:spcBef>
                          <a:spcPts val="0"/>
                        </a:spcBef>
                        <a:spcAft>
                          <a:spcPts val="0"/>
                        </a:spcAft>
                      </a:pPr>
                      <a:r>
                        <a:rPr lang="en-US" sz="1600">
                          <a:effectLst/>
                        </a:rPr>
                        <a:t>15.97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–4.18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1.98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3.37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29686460"/>
                  </a:ext>
                </a:extLst>
              </a:tr>
              <a:tr h="407849">
                <a:tc>
                  <a:txBody>
                    <a:bodyPr/>
                    <a:lstStyle/>
                    <a:p>
                      <a:pPr marL="0" marR="0" algn="r">
                        <a:spcBef>
                          <a:spcPts val="0"/>
                        </a:spcBef>
                        <a:spcAft>
                          <a:spcPts val="0"/>
                        </a:spcAft>
                      </a:pPr>
                      <a:r>
                        <a:rPr lang="en-US" sz="1600">
                          <a:effectLst/>
                        </a:rPr>
                        <a:t>16.73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–4.35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–2.24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0.92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2.92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0.90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3.38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35816598"/>
                  </a:ext>
                </a:extLst>
              </a:tr>
            </a:tbl>
          </a:graphicData>
        </a:graphic>
      </p:graphicFrame>
      <p:sp>
        <p:nvSpPr>
          <p:cNvPr id="3" name="TextBox 2">
            <a:extLst>
              <a:ext uri="{FF2B5EF4-FFF2-40B4-BE49-F238E27FC236}">
                <a16:creationId xmlns:a16="http://schemas.microsoft.com/office/drawing/2014/main" id="{57307C69-AFF8-4294-A556-E4F41CDE1FD5}"/>
              </a:ext>
            </a:extLst>
          </p:cNvPr>
          <p:cNvSpPr txBox="1"/>
          <p:nvPr/>
        </p:nvSpPr>
        <p:spPr>
          <a:xfrm>
            <a:off x="381000" y="381000"/>
            <a:ext cx="8229600" cy="892552"/>
          </a:xfrm>
          <a:prstGeom prst="rect">
            <a:avLst/>
          </a:prstGeom>
          <a:noFill/>
        </p:spPr>
        <p:txBody>
          <a:bodyPr wrap="square" rtlCol="0">
            <a:spAutoFit/>
          </a:bodyPr>
          <a:lstStyle/>
          <a:p>
            <a:pPr algn="ctr"/>
            <a:r>
              <a:rPr lang="en-US" sz="2800" dirty="0"/>
              <a:t>Regression Results: Ten Best Model (by AIC)</a:t>
            </a:r>
          </a:p>
          <a:p>
            <a:pPr algn="ctr"/>
            <a:r>
              <a:rPr lang="en-US" sz="2400" i="1" dirty="0"/>
              <a:t>t</a:t>
            </a:r>
            <a:r>
              <a:rPr lang="en-US" sz="2400" dirty="0"/>
              <a:t>-statistics</a:t>
            </a:r>
          </a:p>
        </p:txBody>
      </p:sp>
    </p:spTree>
    <p:extLst>
      <p:ext uri="{BB962C8B-B14F-4D97-AF65-F5344CB8AC3E}">
        <p14:creationId xmlns:p14="http://schemas.microsoft.com/office/powerpoint/2010/main" val="344970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228600"/>
            <a:ext cx="8686800" cy="609600"/>
          </a:xfrm>
        </p:spPr>
        <p:txBody>
          <a:bodyPr/>
          <a:lstStyle/>
          <a:p>
            <a:pPr eaLnBrk="1" hangingPunct="1"/>
            <a:r>
              <a:rPr lang="en-US" sz="3200" dirty="0">
                <a:latin typeface="Comic Sans MS" pitchFamily="66" charset="0"/>
              </a:rPr>
              <a:t>Regression Results: Summary</a:t>
            </a:r>
          </a:p>
        </p:txBody>
      </p:sp>
      <p:sp>
        <p:nvSpPr>
          <p:cNvPr id="23555" name="Rectangle 3"/>
          <p:cNvSpPr>
            <a:spLocks noGrp="1" noChangeArrowheads="1"/>
          </p:cNvSpPr>
          <p:nvPr>
            <p:ph type="body" idx="4294967295"/>
          </p:nvPr>
        </p:nvSpPr>
        <p:spPr>
          <a:xfrm>
            <a:off x="304800" y="1066800"/>
            <a:ext cx="8610600" cy="5486400"/>
          </a:xfrm>
        </p:spPr>
        <p:txBody>
          <a:bodyPr/>
          <a:lstStyle/>
          <a:p>
            <a:r>
              <a:rPr lang="en-US" sz="2800" dirty="0">
                <a:latin typeface="Comic Sans MS" pitchFamily="66" charset="0"/>
              </a:rPr>
              <a:t>Memory effects: very strong</a:t>
            </a:r>
          </a:p>
          <a:p>
            <a:pPr lvl="1"/>
            <a:r>
              <a:rPr lang="en-US" sz="2400" dirty="0">
                <a:latin typeface="Comic Sans MS" pitchFamily="66" charset="0"/>
              </a:rPr>
              <a:t>captured by the first lag (it’s an AR1 process)</a:t>
            </a:r>
          </a:p>
          <a:p>
            <a:pPr lvl="1"/>
            <a:r>
              <a:rPr lang="en-US" sz="2400" dirty="0">
                <a:latin typeface="Comic Sans MS" pitchFamily="66" charset="0"/>
              </a:rPr>
              <a:t>effect is nonlinear</a:t>
            </a:r>
          </a:p>
          <a:p>
            <a:r>
              <a:rPr lang="en-US" sz="2800" dirty="0">
                <a:latin typeface="Comic Sans MS" pitchFamily="66" charset="0"/>
              </a:rPr>
              <a:t>Spatial diffusion: no effect detected</a:t>
            </a:r>
          </a:p>
          <a:p>
            <a:r>
              <a:rPr lang="en-US" sz="2800" dirty="0">
                <a:latin typeface="Comic Sans MS" pitchFamily="66" charset="0"/>
              </a:rPr>
              <a:t>Phylogeny: strong effect</a:t>
            </a:r>
          </a:p>
          <a:p>
            <a:r>
              <a:rPr lang="en-US" sz="2800" dirty="0">
                <a:latin typeface="Comic Sans MS" pitchFamily="66" charset="0"/>
              </a:rPr>
              <a:t>Polity population: strong</a:t>
            </a:r>
          </a:p>
          <a:p>
            <a:r>
              <a:rPr lang="en-US" sz="2800" dirty="0">
                <a:latin typeface="Comic Sans MS" pitchFamily="66" charset="0"/>
              </a:rPr>
              <a:t>Population density: moderately strong</a:t>
            </a:r>
          </a:p>
          <a:p>
            <a:pPr lvl="1"/>
            <a:r>
              <a:rPr lang="en-US" sz="2400" dirty="0">
                <a:latin typeface="Comic Sans MS" pitchFamily="66" charset="0"/>
              </a:rPr>
              <a:t>(substitutes for negative effect of territory)</a:t>
            </a:r>
          </a:p>
          <a:p>
            <a:r>
              <a:rPr lang="en-US" sz="2800" dirty="0">
                <a:latin typeface="Comic Sans MS" pitchFamily="66" charset="0"/>
              </a:rPr>
              <a:t>Information, money systems: moderately strong</a:t>
            </a:r>
          </a:p>
          <a:p>
            <a:r>
              <a:rPr lang="en-US" sz="2800" dirty="0">
                <a:latin typeface="Comic Sans MS" pitchFamily="66" charset="0"/>
              </a:rPr>
              <a:t>City population: weak or none</a:t>
            </a:r>
          </a:p>
          <a:p>
            <a:r>
              <a:rPr lang="en-US" sz="2800" dirty="0">
                <a:latin typeface="Comic Sans MS" pitchFamily="66" charset="0"/>
              </a:rPr>
              <a:t>Stratification, infrastructure: no effect</a:t>
            </a:r>
          </a:p>
          <a:p>
            <a:endParaRPr lang="en-US" sz="2800" dirty="0">
              <a:latin typeface="Comic Sans MS" pitchFamily="66" charset="0"/>
            </a:endParaRPr>
          </a:p>
          <a:p>
            <a:pPr lvl="1"/>
            <a:endParaRPr lang="en-US" sz="2800" dirty="0">
              <a:latin typeface="Comic Sans MS" pitchFamily="66" charset="0"/>
            </a:endParaRPr>
          </a:p>
          <a:p>
            <a:endParaRPr lang="en-US" dirty="0">
              <a:latin typeface="Comic Sans MS" pitchFamily="66" charset="0"/>
            </a:endParaRPr>
          </a:p>
        </p:txBody>
      </p:sp>
    </p:spTree>
    <p:extLst>
      <p:ext uri="{BB962C8B-B14F-4D97-AF65-F5344CB8AC3E}">
        <p14:creationId xmlns:p14="http://schemas.microsoft.com/office/powerpoint/2010/main" val="3955799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1856E9-F6A6-4404-A463-CAE2756C870D}"/>
              </a:ext>
            </a:extLst>
          </p:cNvPr>
          <p:cNvPicPr/>
          <p:nvPr/>
        </p:nvPicPr>
        <p:blipFill>
          <a:blip r:embed="rId2"/>
          <a:stretch>
            <a:fillRect/>
          </a:stretch>
        </p:blipFill>
        <p:spPr>
          <a:xfrm>
            <a:off x="914400" y="685800"/>
            <a:ext cx="7620000" cy="6172200"/>
          </a:xfrm>
          <a:prstGeom prst="rect">
            <a:avLst/>
          </a:prstGeom>
        </p:spPr>
      </p:pic>
      <p:sp>
        <p:nvSpPr>
          <p:cNvPr id="3" name="Rectangle 2">
            <a:extLst>
              <a:ext uri="{FF2B5EF4-FFF2-40B4-BE49-F238E27FC236}">
                <a16:creationId xmlns:a16="http://schemas.microsoft.com/office/drawing/2014/main" id="{0FC79C11-59FF-45D4-A4DD-F8160B669B1C}"/>
              </a:ext>
            </a:extLst>
          </p:cNvPr>
          <p:cNvSpPr/>
          <p:nvPr/>
        </p:nvSpPr>
        <p:spPr>
          <a:xfrm>
            <a:off x="1524001" y="1371600"/>
            <a:ext cx="3505199"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Model: </a:t>
            </a:r>
            <a:r>
              <a:rPr lang="en-US" i="1" dirty="0">
                <a:latin typeface="Calibri" panose="020F0502020204030204" pitchFamily="34" charset="0"/>
                <a:ea typeface="Calibri" panose="020F0502020204030204" pitchFamily="34" charset="0"/>
                <a:cs typeface="Times New Roman" panose="02020603050405020304" pitchFamily="18" charset="0"/>
              </a:rPr>
              <a:t>Y</a:t>
            </a:r>
            <a:r>
              <a:rPr lang="en-US" dirty="0">
                <a:latin typeface="Calibri" panose="020F0502020204030204" pitchFamily="34" charset="0"/>
                <a:ea typeface="Calibri" panose="020F0502020204030204" pitchFamily="34" charset="0"/>
                <a:cs typeface="Times New Roman" panose="02020603050405020304" pitchFamily="18" charset="0"/>
              </a:rPr>
              <a:t> = </a:t>
            </a:r>
            <a:r>
              <a:rPr lang="en-US" i="1" dirty="0">
                <a:latin typeface="Calibri" panose="020F0502020204030204" pitchFamily="34" charset="0"/>
                <a:ea typeface="Calibri" panose="020F0502020204030204" pitchFamily="34" charset="0"/>
                <a:cs typeface="Times New Roman" panose="02020603050405020304" pitchFamily="18" charset="0"/>
              </a:rPr>
              <a:t>a</a:t>
            </a:r>
            <a:r>
              <a:rPr lang="en-US" dirty="0">
                <a:latin typeface="Calibri" panose="020F0502020204030204" pitchFamily="34" charset="0"/>
                <a:ea typeface="Calibri" panose="020F0502020204030204" pitchFamily="34" charset="0"/>
                <a:cs typeface="Times New Roman" panose="02020603050405020304" pitchFamily="18" charset="0"/>
              </a:rPr>
              <a:t> + </a:t>
            </a:r>
            <a:r>
              <a:rPr lang="en-US" i="1" dirty="0">
                <a:latin typeface="Calibri" panose="020F0502020204030204" pitchFamily="34" charset="0"/>
                <a:ea typeface="Calibri" panose="020F0502020204030204" pitchFamily="34" charset="0"/>
                <a:cs typeface="Times New Roman" panose="02020603050405020304" pitchFamily="18" charset="0"/>
              </a:rPr>
              <a:t>b</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err="1">
                <a:latin typeface="Calibri" panose="020F0502020204030204" pitchFamily="34" charset="0"/>
                <a:ea typeface="Calibri" panose="020F0502020204030204" pitchFamily="34" charset="0"/>
                <a:cs typeface="Times New Roman" panose="02020603050405020304" pitchFamily="18" charset="0"/>
              </a:rPr>
              <a:t>X</a:t>
            </a:r>
            <a:r>
              <a:rPr lang="en-US" i="1" baseline="30000" dirty="0" err="1">
                <a:latin typeface="Calibri" panose="020F0502020204030204" pitchFamily="34" charset="0"/>
                <a:ea typeface="Calibri" panose="020F0502020204030204" pitchFamily="34" charset="0"/>
                <a:cs typeface="Times New Roman" panose="02020603050405020304" pitchFamily="18" charset="0"/>
              </a:rPr>
              <a:t>q</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i="1" dirty="0" err="1">
                <a:latin typeface="Calibri" panose="020F0502020204030204" pitchFamily="34" charset="0"/>
                <a:ea typeface="Calibri" panose="020F0502020204030204" pitchFamily="34" charset="0"/>
                <a:cs typeface="Times New Roman" panose="02020603050405020304" pitchFamily="18" charset="0"/>
              </a:rPr>
              <a:t>X</a:t>
            </a:r>
            <a:r>
              <a:rPr lang="en-US" i="1" baseline="30000" dirty="0" err="1">
                <a:latin typeface="Calibri" panose="020F0502020204030204" pitchFamily="34" charset="0"/>
                <a:ea typeface="Calibri" panose="020F0502020204030204" pitchFamily="34" charset="0"/>
                <a:cs typeface="Times New Roman" panose="02020603050405020304" pitchFamily="18" charset="0"/>
              </a:rPr>
              <a:t>q</a:t>
            </a:r>
            <a:r>
              <a:rPr lang="en-US" dirty="0">
                <a:latin typeface="Calibri" panose="020F0502020204030204" pitchFamily="34" charset="0"/>
                <a:ea typeface="Calibri" panose="020F0502020204030204" pitchFamily="34" charset="0"/>
                <a:cs typeface="Times New Roman" panose="02020603050405020304" pitchFamily="18" charset="0"/>
              </a:rPr>
              <a:t> + </a:t>
            </a:r>
            <a:r>
              <a:rPr lang="en-US" i="1" dirty="0" err="1">
                <a:latin typeface="Calibri" panose="020F0502020204030204" pitchFamily="34" charset="0"/>
                <a:ea typeface="Calibri" panose="020F0502020204030204" pitchFamily="34" charset="0"/>
                <a:cs typeface="Times New Roman" panose="02020603050405020304" pitchFamily="18" charset="0"/>
              </a:rPr>
              <a:t>d</a:t>
            </a:r>
            <a:r>
              <a:rPr lang="en-US" i="1" baseline="30000" dirty="0" err="1">
                <a:latin typeface="Calibri" panose="020F0502020204030204" pitchFamily="34" charset="0"/>
                <a:ea typeface="Calibri" panose="020F0502020204030204" pitchFamily="34" charset="0"/>
                <a:cs typeface="Times New Roman" panose="02020603050405020304" pitchFamily="18" charset="0"/>
              </a:rPr>
              <a:t>q</a:t>
            </a:r>
            <a:r>
              <a:rPr lang="en-US" dirty="0">
                <a:latin typeface="Calibri" panose="020F0502020204030204" pitchFamily="34" charset="0"/>
                <a:ea typeface="Calibri" panose="020F0502020204030204" pitchFamily="34" charset="0"/>
                <a:cs typeface="Times New Roman" panose="02020603050405020304" pitchFamily="18" charset="0"/>
              </a:rPr>
              <a:t>)</a:t>
            </a:r>
          </a:p>
          <a:p>
            <a:r>
              <a:rPr lang="en-US" i="1" dirty="0">
                <a:latin typeface="Calibri" panose="020F0502020204030204" pitchFamily="34" charset="0"/>
                <a:ea typeface="Calibri" panose="020F0502020204030204" pitchFamily="34" charset="0"/>
                <a:cs typeface="Times New Roman" panose="02020603050405020304" pitchFamily="18" charset="0"/>
              </a:rPr>
              <a:t>R</a:t>
            </a:r>
            <a:r>
              <a:rPr lang="en-US" baseline="30000" dirty="0">
                <a:latin typeface="Calibri" panose="020F0502020204030204" pitchFamily="34" charset="0"/>
                <a:ea typeface="Calibri" panose="020F0502020204030204" pitchFamily="34" charset="0"/>
                <a:cs typeface="Times New Roman" panose="02020603050405020304" pitchFamily="18" charset="0"/>
              </a:rPr>
              <a:t>2</a:t>
            </a:r>
            <a:r>
              <a:rPr lang="en-US" dirty="0">
                <a:latin typeface="Calibri" panose="020F0502020204030204" pitchFamily="34" charset="0"/>
                <a:ea typeface="Calibri" panose="020F0502020204030204" pitchFamily="34" charset="0"/>
                <a:cs typeface="Times New Roman" panose="02020603050405020304" pitchFamily="18" charset="0"/>
              </a:rPr>
              <a:t> = 0.72</a:t>
            </a:r>
            <a:endParaRPr lang="en-US" dirty="0"/>
          </a:p>
        </p:txBody>
      </p:sp>
      <p:sp>
        <p:nvSpPr>
          <p:cNvPr id="4" name="Rectangle 2">
            <a:extLst>
              <a:ext uri="{FF2B5EF4-FFF2-40B4-BE49-F238E27FC236}">
                <a16:creationId xmlns:a16="http://schemas.microsoft.com/office/drawing/2014/main" id="{4EB44E33-0B5C-40C7-97DE-E90E46927D2E}"/>
              </a:ext>
            </a:extLst>
          </p:cNvPr>
          <p:cNvSpPr txBox="1">
            <a:spLocks noChangeArrowheads="1"/>
          </p:cNvSpPr>
          <p:nvPr/>
        </p:nvSpPr>
        <p:spPr bwMode="auto">
          <a:xfrm>
            <a:off x="228600" y="228600"/>
            <a:ext cx="8686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kern="0" dirty="0">
                <a:latin typeface="Comic Sans MS" pitchFamily="66" charset="0"/>
              </a:rPr>
              <a:t>How governance coevolves with population</a:t>
            </a:r>
          </a:p>
        </p:txBody>
      </p:sp>
    </p:spTree>
    <p:extLst>
      <p:ext uri="{BB962C8B-B14F-4D97-AF65-F5344CB8AC3E}">
        <p14:creationId xmlns:p14="http://schemas.microsoft.com/office/powerpoint/2010/main" val="4175603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C65CA5-26A1-4191-84D6-EA85913CC601}"/>
              </a:ext>
            </a:extLst>
          </p:cNvPr>
          <p:cNvPicPr>
            <a:picLocks noChangeAspect="1"/>
          </p:cNvPicPr>
          <p:nvPr/>
        </p:nvPicPr>
        <p:blipFill>
          <a:blip r:embed="rId2"/>
          <a:stretch>
            <a:fillRect/>
          </a:stretch>
        </p:blipFill>
        <p:spPr>
          <a:xfrm>
            <a:off x="569261" y="457200"/>
            <a:ext cx="8110816" cy="5943600"/>
          </a:xfrm>
          <a:prstGeom prst="rect">
            <a:avLst/>
          </a:prstGeom>
        </p:spPr>
      </p:pic>
    </p:spTree>
    <p:extLst>
      <p:ext uri="{BB962C8B-B14F-4D97-AF65-F5344CB8AC3E}">
        <p14:creationId xmlns:p14="http://schemas.microsoft.com/office/powerpoint/2010/main" val="1218475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90600"/>
          </a:xfrm>
        </p:spPr>
        <p:txBody>
          <a:bodyPr/>
          <a:lstStyle/>
          <a:p>
            <a:pPr eaLnBrk="1" hangingPunct="1"/>
            <a:r>
              <a:rPr lang="en-US" sz="4000" dirty="0">
                <a:latin typeface="Comic Sans MS" pitchFamily="66" charset="0"/>
              </a:rPr>
              <a:t>Plan</a:t>
            </a:r>
          </a:p>
        </p:txBody>
      </p:sp>
      <p:sp>
        <p:nvSpPr>
          <p:cNvPr id="23555" name="Rectangle 3"/>
          <p:cNvSpPr>
            <a:spLocks noGrp="1" noChangeArrowheads="1"/>
          </p:cNvSpPr>
          <p:nvPr>
            <p:ph type="body" idx="4294967295"/>
          </p:nvPr>
        </p:nvSpPr>
        <p:spPr>
          <a:xfrm>
            <a:off x="457200" y="1676400"/>
            <a:ext cx="8458200" cy="4876800"/>
          </a:xfrm>
        </p:spPr>
        <p:txBody>
          <a:bodyPr/>
          <a:lstStyle/>
          <a:p>
            <a:r>
              <a:rPr lang="en-US" dirty="0">
                <a:solidFill>
                  <a:schemeClr val="bg1">
                    <a:lumMod val="75000"/>
                  </a:schemeClr>
                </a:solidFill>
                <a:latin typeface="Comic Sans MS" pitchFamily="66" charset="0"/>
              </a:rPr>
              <a:t>An introduction to the Seshat Databank</a:t>
            </a:r>
          </a:p>
          <a:p>
            <a:r>
              <a:rPr lang="en-US" dirty="0">
                <a:solidFill>
                  <a:schemeClr val="bg1">
                    <a:lumMod val="75000"/>
                  </a:schemeClr>
                </a:solidFill>
                <a:latin typeface="Comic Sans MS" pitchFamily="66" charset="0"/>
              </a:rPr>
              <a:t>Testing a subset of theories about the evolution of specialized governance</a:t>
            </a:r>
          </a:p>
          <a:p>
            <a:r>
              <a:rPr lang="en-US" dirty="0">
                <a:latin typeface="Comic Sans MS" pitchFamily="66" charset="0"/>
              </a:rPr>
              <a:t>Other questions and future directions</a:t>
            </a:r>
          </a:p>
        </p:txBody>
      </p:sp>
    </p:spTree>
    <p:extLst>
      <p:ext uri="{BB962C8B-B14F-4D97-AF65-F5344CB8AC3E}">
        <p14:creationId xmlns:p14="http://schemas.microsoft.com/office/powerpoint/2010/main" val="3499216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533400"/>
          </a:xfrm>
        </p:spPr>
        <p:txBody>
          <a:bodyPr/>
          <a:lstStyle/>
          <a:p>
            <a:pPr eaLnBrk="1" hangingPunct="1"/>
            <a:r>
              <a:rPr lang="en-US" sz="2800" b="1" dirty="0">
                <a:latin typeface="Comic Sans MS" pitchFamily="66" charset="0"/>
              </a:rPr>
              <a:t>Evolution of the State: A Multitude of Theories</a:t>
            </a:r>
          </a:p>
        </p:txBody>
      </p:sp>
      <p:sp>
        <p:nvSpPr>
          <p:cNvPr id="23555" name="Rectangle 3"/>
          <p:cNvSpPr>
            <a:spLocks noGrp="1" noChangeArrowheads="1"/>
          </p:cNvSpPr>
          <p:nvPr>
            <p:ph type="body" idx="4294967295"/>
          </p:nvPr>
        </p:nvSpPr>
        <p:spPr>
          <a:xfrm>
            <a:off x="457200" y="1066800"/>
            <a:ext cx="7620000" cy="5562600"/>
          </a:xfrm>
        </p:spPr>
        <p:txBody>
          <a:bodyPr/>
          <a:lstStyle/>
          <a:p>
            <a:r>
              <a:rPr lang="en-US" sz="2800" dirty="0">
                <a:latin typeface="Comic Sans MS" pitchFamily="66" charset="0"/>
              </a:rPr>
              <a:t>Functionalist theories</a:t>
            </a:r>
          </a:p>
          <a:p>
            <a:pPr lvl="1"/>
            <a:r>
              <a:rPr lang="en-US" sz="2400" dirty="0">
                <a:latin typeface="Comic Sans MS" pitchFamily="66" charset="0"/>
              </a:rPr>
              <a:t>develop and maintain infrastructure</a:t>
            </a:r>
          </a:p>
          <a:p>
            <a:pPr lvl="2"/>
            <a:r>
              <a:rPr lang="en-US" sz="2000" dirty="0">
                <a:latin typeface="Comic Sans MS" pitchFamily="66" charset="0"/>
              </a:rPr>
              <a:t>irrigation (</a:t>
            </a:r>
            <a:r>
              <a:rPr lang="en-US" sz="2000" dirty="0" err="1">
                <a:latin typeface="Comic Sans MS" pitchFamily="66" charset="0"/>
              </a:rPr>
              <a:t>Wittfogel</a:t>
            </a:r>
            <a:r>
              <a:rPr lang="en-US" sz="2000" dirty="0">
                <a:latin typeface="Comic Sans MS" pitchFamily="66" charset="0"/>
              </a:rPr>
              <a:t> 1957)</a:t>
            </a:r>
          </a:p>
          <a:p>
            <a:pPr lvl="1"/>
            <a:r>
              <a:rPr lang="en-US" sz="2400" dirty="0">
                <a:latin typeface="Comic Sans MS" pitchFamily="66" charset="0"/>
              </a:rPr>
              <a:t>economic management</a:t>
            </a:r>
          </a:p>
          <a:p>
            <a:pPr lvl="2"/>
            <a:r>
              <a:rPr lang="en-US" sz="2000" dirty="0">
                <a:latin typeface="Comic Sans MS" pitchFamily="66" charset="0"/>
              </a:rPr>
              <a:t>long-distance trade (</a:t>
            </a:r>
            <a:r>
              <a:rPr lang="en-US" sz="2000" dirty="0" err="1">
                <a:latin typeface="Comic Sans MS" pitchFamily="66" charset="0"/>
              </a:rPr>
              <a:t>Rathje</a:t>
            </a:r>
            <a:r>
              <a:rPr lang="en-US" sz="2000" dirty="0">
                <a:latin typeface="Comic Sans MS" pitchFamily="66" charset="0"/>
              </a:rPr>
              <a:t> 1971)</a:t>
            </a:r>
          </a:p>
          <a:p>
            <a:pPr lvl="2"/>
            <a:r>
              <a:rPr lang="en-US" sz="2000" dirty="0">
                <a:latin typeface="Comic Sans MS" pitchFamily="66" charset="0"/>
              </a:rPr>
              <a:t>risk management (Johnson and Earle 2000)</a:t>
            </a:r>
          </a:p>
          <a:p>
            <a:r>
              <a:rPr lang="en-US" sz="2800" dirty="0">
                <a:latin typeface="Comic Sans MS" pitchFamily="66" charset="0"/>
              </a:rPr>
              <a:t>Conflict theories</a:t>
            </a:r>
          </a:p>
          <a:p>
            <a:pPr lvl="1"/>
            <a:r>
              <a:rPr lang="en-US" sz="2400" dirty="0">
                <a:latin typeface="Comic Sans MS" pitchFamily="66" charset="0"/>
              </a:rPr>
              <a:t>internal conflict</a:t>
            </a:r>
          </a:p>
          <a:p>
            <a:pPr lvl="2"/>
            <a:r>
              <a:rPr lang="en-US" sz="2000" dirty="0">
                <a:latin typeface="Comic Sans MS" pitchFamily="66" charset="0"/>
              </a:rPr>
              <a:t>class struggle (Engels 1884)</a:t>
            </a:r>
          </a:p>
          <a:p>
            <a:pPr lvl="1"/>
            <a:r>
              <a:rPr lang="en-US" sz="2400" dirty="0">
                <a:latin typeface="Comic Sans MS" pitchFamily="66" charset="0"/>
              </a:rPr>
              <a:t>external conflict (warfare)</a:t>
            </a:r>
          </a:p>
          <a:p>
            <a:pPr lvl="2"/>
            <a:r>
              <a:rPr lang="en-US" sz="2000" dirty="0">
                <a:latin typeface="Comic Sans MS" pitchFamily="66" charset="0"/>
              </a:rPr>
              <a:t>conquest (Oppenheimer 1975)</a:t>
            </a:r>
          </a:p>
          <a:p>
            <a:pPr lvl="2"/>
            <a:r>
              <a:rPr lang="en-US" sz="2000" dirty="0">
                <a:latin typeface="Comic Sans MS" pitchFamily="66" charset="0"/>
              </a:rPr>
              <a:t>circumscription (</a:t>
            </a:r>
            <a:r>
              <a:rPr lang="en-US" sz="2000" dirty="0" err="1">
                <a:latin typeface="Comic Sans MS" pitchFamily="66" charset="0"/>
              </a:rPr>
              <a:t>Carneiro</a:t>
            </a:r>
            <a:r>
              <a:rPr lang="en-US" sz="2000" dirty="0">
                <a:latin typeface="Comic Sans MS" pitchFamily="66" charset="0"/>
              </a:rPr>
              <a:t> 1970)</a:t>
            </a:r>
          </a:p>
          <a:p>
            <a:pPr marL="914400" lvl="2" indent="0">
              <a:buNone/>
            </a:pPr>
            <a:endParaRPr lang="en-US" sz="800" dirty="0">
              <a:latin typeface="Comic Sans MS" pitchFamily="66" charset="0"/>
            </a:endParaRPr>
          </a:p>
          <a:p>
            <a:pPr marL="914400" lvl="2" indent="0">
              <a:buNone/>
            </a:pPr>
            <a:r>
              <a:rPr lang="en-US" sz="2000" dirty="0">
                <a:latin typeface="Comic Sans MS" pitchFamily="66" charset="0"/>
              </a:rPr>
              <a:t>…  </a:t>
            </a:r>
            <a:r>
              <a:rPr lang="en-US" sz="2000" i="1" dirty="0">
                <a:latin typeface="Comic Sans MS" pitchFamily="66" charset="0"/>
              </a:rPr>
              <a:t>and many more</a:t>
            </a:r>
            <a:endParaRPr lang="en-US" sz="2000" dirty="0">
              <a:latin typeface="Comic Sans MS" pitchFamily="66" charset="0"/>
            </a:endParaRPr>
          </a:p>
        </p:txBody>
      </p:sp>
    </p:spTree>
    <p:extLst>
      <p:ext uri="{BB962C8B-B14F-4D97-AF65-F5344CB8AC3E}">
        <p14:creationId xmlns:p14="http://schemas.microsoft.com/office/powerpoint/2010/main" val="47993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53F4D-A94A-45E5-93CE-8F55DB6C2504}"/>
              </a:ext>
            </a:extLst>
          </p:cNvPr>
          <p:cNvSpPr>
            <a:spLocks noChangeArrowheads="1"/>
          </p:cNvSpPr>
          <p:nvPr/>
        </p:nvSpPr>
        <p:spPr bwMode="auto">
          <a:xfrm>
            <a:off x="2446351" y="4708029"/>
            <a:ext cx="601184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rPr>
              <a:t>Did Human Sacrifice Help People Form Complex Societies?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The debate over how well ritual killings maintained social order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Arial" panose="020B0604020202020204" pitchFamily="34" charset="0"/>
              </a:rPr>
              <a:t>LAURA SPINNEY                                                February 2018</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1026" name="Picture 2" descr="A painting of a group of people watching as a man is butchered while tied to a wooden pole">
            <a:extLst>
              <a:ext uri="{FF2B5EF4-FFF2-40B4-BE49-F238E27FC236}">
                <a16:creationId xmlns:a16="http://schemas.microsoft.com/office/drawing/2014/main" id="{E42EEABF-46C3-4B1A-8E82-8056B2741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5289"/>
            <a:ext cx="7013575" cy="4164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807E883-2175-479D-A5DB-78BC761B1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38400" cy="1316580"/>
          </a:xfrm>
          <a:prstGeom prst="rect">
            <a:avLst/>
          </a:prstGeom>
        </p:spPr>
      </p:pic>
      <p:sp>
        <p:nvSpPr>
          <p:cNvPr id="7" name="Rectangle 6">
            <a:extLst>
              <a:ext uri="{FF2B5EF4-FFF2-40B4-BE49-F238E27FC236}">
                <a16:creationId xmlns:a16="http://schemas.microsoft.com/office/drawing/2014/main" id="{8E65E404-6865-4289-B446-AED0F4392C40}"/>
              </a:ext>
            </a:extLst>
          </p:cNvPr>
          <p:cNvSpPr/>
          <p:nvPr/>
        </p:nvSpPr>
        <p:spPr>
          <a:xfrm>
            <a:off x="152400" y="3205877"/>
            <a:ext cx="1828800" cy="2585323"/>
          </a:xfrm>
          <a:prstGeom prst="rect">
            <a:avLst/>
          </a:prstGeom>
        </p:spPr>
        <p:txBody>
          <a:bodyPr wrap="square">
            <a:spAutoFit/>
          </a:bodyPr>
          <a:lstStyle/>
          <a:p>
            <a:r>
              <a:rPr lang="en-US" dirty="0"/>
              <a:t>“the big-data approach to history has already provided a fascinating glimpse into the roots of social complexity”</a:t>
            </a:r>
          </a:p>
        </p:txBody>
      </p:sp>
    </p:spTree>
    <p:extLst>
      <p:ext uri="{BB962C8B-B14F-4D97-AF65-F5344CB8AC3E}">
        <p14:creationId xmlns:p14="http://schemas.microsoft.com/office/powerpoint/2010/main" val="3363089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43D100D2-826B-4B70-A8E1-3547513A80C1}"/>
              </a:ext>
            </a:extLst>
          </p:cNvPr>
          <p:cNvSpPr>
            <a:spLocks noGrp="1" noChangeArrowheads="1"/>
          </p:cNvSpPr>
          <p:nvPr>
            <p:ph type="title"/>
          </p:nvPr>
        </p:nvSpPr>
        <p:spPr>
          <a:xfrm>
            <a:off x="1371600" y="5715000"/>
            <a:ext cx="6553200" cy="868362"/>
          </a:xfrm>
        </p:spPr>
        <p:txBody>
          <a:bodyPr/>
          <a:lstStyle/>
          <a:p>
            <a:pPr eaLnBrk="1" hangingPunct="1"/>
            <a:r>
              <a:rPr lang="en-US" sz="2000" dirty="0">
                <a:latin typeface="Comic Sans MS" pitchFamily="66" charset="0"/>
              </a:rPr>
              <a:t>Red indicates NGAs where human sacrifice was practiced at some point in their history</a:t>
            </a:r>
          </a:p>
        </p:txBody>
      </p:sp>
      <p:pic>
        <p:nvPicPr>
          <p:cNvPr id="9" name="Picture 8">
            <a:extLst>
              <a:ext uri="{FF2B5EF4-FFF2-40B4-BE49-F238E27FC236}">
                <a16:creationId xmlns:a16="http://schemas.microsoft.com/office/drawing/2014/main" id="{AD51AD4D-768B-462B-9A11-9AAB32A28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380759"/>
            <a:ext cx="9037269" cy="4181841"/>
          </a:xfrm>
          <a:prstGeom prst="rect">
            <a:avLst/>
          </a:prstGeom>
        </p:spPr>
      </p:pic>
      <p:pic>
        <p:nvPicPr>
          <p:cNvPr id="4" name="Picture 3">
            <a:extLst>
              <a:ext uri="{FF2B5EF4-FFF2-40B4-BE49-F238E27FC236}">
                <a16:creationId xmlns:a16="http://schemas.microsoft.com/office/drawing/2014/main" id="{4C75107B-FB04-4C3E-B6A3-DC41D997E3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8415" y="27096"/>
            <a:ext cx="1235585" cy="1192104"/>
          </a:xfrm>
          <a:prstGeom prst="rect">
            <a:avLst/>
          </a:prstGeom>
        </p:spPr>
      </p:pic>
      <p:sp>
        <p:nvSpPr>
          <p:cNvPr id="5" name="Rectangle 2">
            <a:extLst>
              <a:ext uri="{FF2B5EF4-FFF2-40B4-BE49-F238E27FC236}">
                <a16:creationId xmlns:a16="http://schemas.microsoft.com/office/drawing/2014/main" id="{A9492C65-0B60-49CF-AC0C-73649E5B7466}"/>
              </a:ext>
            </a:extLst>
          </p:cNvPr>
          <p:cNvSpPr txBox="1">
            <a:spLocks noChangeArrowheads="1"/>
          </p:cNvSpPr>
          <p:nvPr/>
        </p:nvSpPr>
        <p:spPr bwMode="auto">
          <a:xfrm>
            <a:off x="914400" y="228600"/>
            <a:ext cx="6994015"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kern="0" dirty="0">
                <a:latin typeface="Comic Sans MS" pitchFamily="66" charset="0"/>
              </a:rPr>
              <a:t>The Rise and Fall of Human Sacrifice</a:t>
            </a:r>
          </a:p>
        </p:txBody>
      </p:sp>
    </p:spTree>
    <p:extLst>
      <p:ext uri="{BB962C8B-B14F-4D97-AF65-F5344CB8AC3E}">
        <p14:creationId xmlns:p14="http://schemas.microsoft.com/office/powerpoint/2010/main" val="2321953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693DA-95E8-4C75-92D7-66F151FDB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041" y="2126377"/>
            <a:ext cx="816906" cy="788158"/>
          </a:xfrm>
          <a:prstGeom prst="rect">
            <a:avLst/>
          </a:prstGeom>
        </p:spPr>
      </p:pic>
      <p:pic>
        <p:nvPicPr>
          <p:cNvPr id="6" name="Picture 5">
            <a:extLst>
              <a:ext uri="{FF2B5EF4-FFF2-40B4-BE49-F238E27FC236}">
                <a16:creationId xmlns:a16="http://schemas.microsoft.com/office/drawing/2014/main" id="{7C0EC3D0-D5A7-4422-9F77-BC8DB164E47A}"/>
              </a:ext>
            </a:extLst>
          </p:cNvPr>
          <p:cNvPicPr>
            <a:picLocks noChangeAspect="1"/>
          </p:cNvPicPr>
          <p:nvPr/>
        </p:nvPicPr>
        <p:blipFill rotWithShape="1">
          <a:blip r:embed="rId3"/>
          <a:srcRect t="7270"/>
          <a:stretch/>
        </p:blipFill>
        <p:spPr>
          <a:xfrm>
            <a:off x="4078320" y="3877966"/>
            <a:ext cx="2778227" cy="1518241"/>
          </a:xfrm>
          <a:prstGeom prst="rect">
            <a:avLst/>
          </a:prstGeom>
        </p:spPr>
      </p:pic>
      <p:pic>
        <p:nvPicPr>
          <p:cNvPr id="7" name="Picture 6">
            <a:extLst>
              <a:ext uri="{FF2B5EF4-FFF2-40B4-BE49-F238E27FC236}">
                <a16:creationId xmlns:a16="http://schemas.microsoft.com/office/drawing/2014/main" id="{88347932-683E-4FD1-ACA9-333C437889F5}"/>
              </a:ext>
            </a:extLst>
          </p:cNvPr>
          <p:cNvPicPr>
            <a:picLocks noChangeAspect="1"/>
          </p:cNvPicPr>
          <p:nvPr/>
        </p:nvPicPr>
        <p:blipFill>
          <a:blip r:embed="rId4"/>
          <a:stretch>
            <a:fillRect/>
          </a:stretch>
        </p:blipFill>
        <p:spPr>
          <a:xfrm>
            <a:off x="106465" y="4882918"/>
            <a:ext cx="688773" cy="469514"/>
          </a:xfrm>
          <a:prstGeom prst="rect">
            <a:avLst/>
          </a:prstGeom>
        </p:spPr>
      </p:pic>
      <p:pic>
        <p:nvPicPr>
          <p:cNvPr id="9" name="Picture 8">
            <a:extLst>
              <a:ext uri="{FF2B5EF4-FFF2-40B4-BE49-F238E27FC236}">
                <a16:creationId xmlns:a16="http://schemas.microsoft.com/office/drawing/2014/main" id="{72CD9604-E54B-4643-9A34-F2031E03117E}"/>
              </a:ext>
            </a:extLst>
          </p:cNvPr>
          <p:cNvPicPr>
            <a:picLocks noChangeAspect="1"/>
          </p:cNvPicPr>
          <p:nvPr/>
        </p:nvPicPr>
        <p:blipFill>
          <a:blip r:embed="rId5"/>
          <a:stretch>
            <a:fillRect/>
          </a:stretch>
        </p:blipFill>
        <p:spPr>
          <a:xfrm>
            <a:off x="797553" y="4882917"/>
            <a:ext cx="548070" cy="469514"/>
          </a:xfrm>
          <a:prstGeom prst="rect">
            <a:avLst/>
          </a:prstGeom>
        </p:spPr>
      </p:pic>
      <p:pic>
        <p:nvPicPr>
          <p:cNvPr id="10" name="Picture 9">
            <a:extLst>
              <a:ext uri="{FF2B5EF4-FFF2-40B4-BE49-F238E27FC236}">
                <a16:creationId xmlns:a16="http://schemas.microsoft.com/office/drawing/2014/main" id="{8976A21D-1776-460F-A685-C9C8C0F3764C}"/>
              </a:ext>
            </a:extLst>
          </p:cNvPr>
          <p:cNvPicPr>
            <a:picLocks noChangeAspect="1"/>
          </p:cNvPicPr>
          <p:nvPr/>
        </p:nvPicPr>
        <p:blipFill rotWithShape="1">
          <a:blip r:embed="rId6"/>
          <a:srcRect r="60667"/>
          <a:stretch/>
        </p:blipFill>
        <p:spPr>
          <a:xfrm>
            <a:off x="1872851" y="4483075"/>
            <a:ext cx="298656" cy="464436"/>
          </a:xfrm>
          <a:prstGeom prst="rect">
            <a:avLst/>
          </a:prstGeom>
        </p:spPr>
      </p:pic>
      <p:pic>
        <p:nvPicPr>
          <p:cNvPr id="12" name="Picture 11">
            <a:extLst>
              <a:ext uri="{FF2B5EF4-FFF2-40B4-BE49-F238E27FC236}">
                <a16:creationId xmlns:a16="http://schemas.microsoft.com/office/drawing/2014/main" id="{DCE477FB-3365-4CEB-8203-3EBC07CF9C03}"/>
              </a:ext>
            </a:extLst>
          </p:cNvPr>
          <p:cNvPicPr>
            <a:picLocks noChangeAspect="1"/>
          </p:cNvPicPr>
          <p:nvPr/>
        </p:nvPicPr>
        <p:blipFill>
          <a:blip r:embed="rId5"/>
          <a:stretch>
            <a:fillRect/>
          </a:stretch>
        </p:blipFill>
        <p:spPr>
          <a:xfrm>
            <a:off x="2023688" y="4951071"/>
            <a:ext cx="468513" cy="401360"/>
          </a:xfrm>
          <a:prstGeom prst="rect">
            <a:avLst/>
          </a:prstGeom>
        </p:spPr>
      </p:pic>
      <p:pic>
        <p:nvPicPr>
          <p:cNvPr id="13" name="Picture 12">
            <a:extLst>
              <a:ext uri="{FF2B5EF4-FFF2-40B4-BE49-F238E27FC236}">
                <a16:creationId xmlns:a16="http://schemas.microsoft.com/office/drawing/2014/main" id="{E66162C5-9DAD-4D1B-872D-AF73F3551CAC}"/>
              </a:ext>
            </a:extLst>
          </p:cNvPr>
          <p:cNvPicPr>
            <a:picLocks noChangeAspect="1"/>
          </p:cNvPicPr>
          <p:nvPr/>
        </p:nvPicPr>
        <p:blipFill>
          <a:blip r:embed="rId4"/>
          <a:stretch>
            <a:fillRect/>
          </a:stretch>
        </p:blipFill>
        <p:spPr>
          <a:xfrm>
            <a:off x="1442193" y="4943143"/>
            <a:ext cx="588791" cy="401360"/>
          </a:xfrm>
          <a:prstGeom prst="rect">
            <a:avLst/>
          </a:prstGeom>
        </p:spPr>
      </p:pic>
      <p:pic>
        <p:nvPicPr>
          <p:cNvPr id="15" name="Picture 14">
            <a:extLst>
              <a:ext uri="{FF2B5EF4-FFF2-40B4-BE49-F238E27FC236}">
                <a16:creationId xmlns:a16="http://schemas.microsoft.com/office/drawing/2014/main" id="{BD3BCF35-BE63-470B-8BF2-907C34A999DF}"/>
              </a:ext>
            </a:extLst>
          </p:cNvPr>
          <p:cNvPicPr>
            <a:picLocks noChangeAspect="1"/>
          </p:cNvPicPr>
          <p:nvPr/>
        </p:nvPicPr>
        <p:blipFill>
          <a:blip r:embed="rId7"/>
          <a:stretch>
            <a:fillRect/>
          </a:stretch>
        </p:blipFill>
        <p:spPr>
          <a:xfrm>
            <a:off x="2492201" y="4073457"/>
            <a:ext cx="1753923" cy="1322750"/>
          </a:xfrm>
          <a:prstGeom prst="rect">
            <a:avLst/>
          </a:prstGeom>
        </p:spPr>
      </p:pic>
      <p:sp>
        <p:nvSpPr>
          <p:cNvPr id="21" name="TextBox 20">
            <a:extLst>
              <a:ext uri="{FF2B5EF4-FFF2-40B4-BE49-F238E27FC236}">
                <a16:creationId xmlns:a16="http://schemas.microsoft.com/office/drawing/2014/main" id="{6FEF7966-D7E5-4194-B9D3-2D1E599AD3DE}"/>
              </a:ext>
            </a:extLst>
          </p:cNvPr>
          <p:cNvSpPr txBox="1"/>
          <p:nvPr/>
        </p:nvSpPr>
        <p:spPr>
          <a:xfrm>
            <a:off x="41619" y="5425853"/>
            <a:ext cx="1304005" cy="461665"/>
          </a:xfrm>
          <a:prstGeom prst="rect">
            <a:avLst/>
          </a:prstGeom>
          <a:solidFill>
            <a:schemeClr val="accent6">
              <a:lumMod val="60000"/>
              <a:lumOff val="4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Egalitarian</a:t>
            </a:r>
          </a:p>
          <a:p>
            <a:pPr algn="ctr"/>
            <a:r>
              <a:rPr lang="en-US" sz="1200" b="1" dirty="0">
                <a:latin typeface="Verdana" panose="020B0604030504040204" pitchFamily="34" charset="0"/>
                <a:ea typeface="Verdana" panose="020B0604030504040204" pitchFamily="34" charset="0"/>
                <a:cs typeface="Verdana" panose="020B0604030504040204" pitchFamily="34" charset="0"/>
              </a:rPr>
              <a:t>societies</a:t>
            </a:r>
          </a:p>
        </p:txBody>
      </p:sp>
      <p:sp>
        <p:nvSpPr>
          <p:cNvPr id="22" name="TextBox 21">
            <a:extLst>
              <a:ext uri="{FF2B5EF4-FFF2-40B4-BE49-F238E27FC236}">
                <a16:creationId xmlns:a16="http://schemas.microsoft.com/office/drawing/2014/main" id="{D45E27DA-295D-4634-84E0-6DE516A4F264}"/>
              </a:ext>
            </a:extLst>
          </p:cNvPr>
          <p:cNvSpPr txBox="1"/>
          <p:nvPr/>
        </p:nvSpPr>
        <p:spPr>
          <a:xfrm>
            <a:off x="2718880" y="5741734"/>
            <a:ext cx="3662464" cy="415498"/>
          </a:xfrm>
          <a:prstGeom prst="rect">
            <a:avLst/>
          </a:prstGeom>
          <a:noFill/>
        </p:spPr>
        <p:txBody>
          <a:bodyPr wrap="square" rtlCol="0">
            <a:spAutoFit/>
          </a:bodyPr>
          <a:lstStyle/>
          <a:p>
            <a:pPr algn="ctr"/>
            <a:r>
              <a:rPr lang="en-US" sz="2100" b="1" dirty="0">
                <a:latin typeface="Verdana" panose="020B0604030504040204" pitchFamily="34" charset="0"/>
                <a:ea typeface="Verdana" panose="020B0604030504040204" pitchFamily="34" charset="0"/>
                <a:cs typeface="Verdana" panose="020B0604030504040204" pitchFamily="34" charset="0"/>
              </a:rPr>
              <a:t>Increasing Social Scale</a:t>
            </a:r>
          </a:p>
        </p:txBody>
      </p:sp>
      <p:sp>
        <p:nvSpPr>
          <p:cNvPr id="23" name="TextBox 22">
            <a:extLst>
              <a:ext uri="{FF2B5EF4-FFF2-40B4-BE49-F238E27FC236}">
                <a16:creationId xmlns:a16="http://schemas.microsoft.com/office/drawing/2014/main" id="{8863D1FD-AD3A-41BB-BB26-CB518A0A42D6}"/>
              </a:ext>
            </a:extLst>
          </p:cNvPr>
          <p:cNvSpPr txBox="1"/>
          <p:nvPr/>
        </p:nvSpPr>
        <p:spPr>
          <a:xfrm>
            <a:off x="1442192" y="5425853"/>
            <a:ext cx="7685123" cy="276999"/>
          </a:xfrm>
          <a:prstGeom prst="rect">
            <a:avLst/>
          </a:prstGeom>
          <a:solidFill>
            <a:srgbClr val="FFC000"/>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Hierarchical class societies</a:t>
            </a:r>
          </a:p>
        </p:txBody>
      </p:sp>
      <p:pic>
        <p:nvPicPr>
          <p:cNvPr id="25" name="Picture 24">
            <a:extLst>
              <a:ext uri="{FF2B5EF4-FFF2-40B4-BE49-F238E27FC236}">
                <a16:creationId xmlns:a16="http://schemas.microsoft.com/office/drawing/2014/main" id="{5C562711-2050-43C0-B89A-C720FEE5F1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6365" y="1740742"/>
            <a:ext cx="1235585" cy="1192104"/>
          </a:xfrm>
          <a:prstGeom prst="rect">
            <a:avLst/>
          </a:prstGeom>
        </p:spPr>
      </p:pic>
      <p:pic>
        <p:nvPicPr>
          <p:cNvPr id="26" name="Picture 25">
            <a:extLst>
              <a:ext uri="{FF2B5EF4-FFF2-40B4-BE49-F238E27FC236}">
                <a16:creationId xmlns:a16="http://schemas.microsoft.com/office/drawing/2014/main" id="{1703323C-AEC3-40E7-938C-870B8BD259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5188" y="2334768"/>
            <a:ext cx="528629" cy="510026"/>
          </a:xfrm>
          <a:prstGeom prst="rect">
            <a:avLst/>
          </a:prstGeom>
        </p:spPr>
      </p:pic>
      <p:pic>
        <p:nvPicPr>
          <p:cNvPr id="3" name="Picture 2">
            <a:extLst>
              <a:ext uri="{FF2B5EF4-FFF2-40B4-BE49-F238E27FC236}">
                <a16:creationId xmlns:a16="http://schemas.microsoft.com/office/drawing/2014/main" id="{5F76F9C3-DA3E-4E8B-A72E-6AD3D384B9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1385" y="3529174"/>
            <a:ext cx="2625930" cy="1818457"/>
          </a:xfrm>
          <a:prstGeom prst="rect">
            <a:avLst/>
          </a:prstGeom>
        </p:spPr>
      </p:pic>
      <p:pic>
        <p:nvPicPr>
          <p:cNvPr id="19" name="Picture 18">
            <a:extLst>
              <a:ext uri="{FF2B5EF4-FFF2-40B4-BE49-F238E27FC236}">
                <a16:creationId xmlns:a16="http://schemas.microsoft.com/office/drawing/2014/main" id="{93B6439A-12D8-46E8-B93D-1FCA707977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7937" y="2094935"/>
            <a:ext cx="816906" cy="788158"/>
          </a:xfrm>
          <a:prstGeom prst="rect">
            <a:avLst/>
          </a:prstGeom>
        </p:spPr>
      </p:pic>
      <p:pic>
        <p:nvPicPr>
          <p:cNvPr id="27" name="Picture 26">
            <a:extLst>
              <a:ext uri="{FF2B5EF4-FFF2-40B4-BE49-F238E27FC236}">
                <a16:creationId xmlns:a16="http://schemas.microsoft.com/office/drawing/2014/main" id="{D0C3CDD8-D4E2-4F2F-AE0A-2339EA90AF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83462" y="2473089"/>
            <a:ext cx="429115" cy="414014"/>
          </a:xfrm>
          <a:prstGeom prst="rect">
            <a:avLst/>
          </a:prstGeom>
        </p:spPr>
      </p:pic>
      <p:sp>
        <p:nvSpPr>
          <p:cNvPr id="28" name="TextBox 27">
            <a:extLst>
              <a:ext uri="{FF2B5EF4-FFF2-40B4-BE49-F238E27FC236}">
                <a16:creationId xmlns:a16="http://schemas.microsoft.com/office/drawing/2014/main" id="{7A58847F-A966-47F9-A9CB-A24BDA5424AF}"/>
              </a:ext>
            </a:extLst>
          </p:cNvPr>
          <p:cNvSpPr txBox="1"/>
          <p:nvPr/>
        </p:nvSpPr>
        <p:spPr>
          <a:xfrm>
            <a:off x="1625346" y="2925966"/>
            <a:ext cx="4539996" cy="276999"/>
          </a:xfrm>
          <a:prstGeom prst="rect">
            <a:avLst/>
          </a:prstGeom>
          <a:solidFill>
            <a:schemeClr val="accent2">
              <a:lumMod val="60000"/>
              <a:lumOff val="4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Present</a:t>
            </a:r>
          </a:p>
        </p:txBody>
      </p:sp>
      <p:sp>
        <p:nvSpPr>
          <p:cNvPr id="29" name="TextBox 28">
            <a:extLst>
              <a:ext uri="{FF2B5EF4-FFF2-40B4-BE49-F238E27FC236}">
                <a16:creationId xmlns:a16="http://schemas.microsoft.com/office/drawing/2014/main" id="{60835DB3-68BC-4124-A340-08A4DB4E2F4A}"/>
              </a:ext>
            </a:extLst>
          </p:cNvPr>
          <p:cNvSpPr txBox="1"/>
          <p:nvPr/>
        </p:nvSpPr>
        <p:spPr>
          <a:xfrm>
            <a:off x="6165342" y="2925331"/>
            <a:ext cx="2961973" cy="276999"/>
          </a:xfrm>
          <a:prstGeom prst="rect">
            <a:avLst/>
          </a:prstGeom>
          <a:solidFill>
            <a:schemeClr val="accent1">
              <a:lumMod val="40000"/>
              <a:lumOff val="6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Absent</a:t>
            </a:r>
          </a:p>
        </p:txBody>
      </p:sp>
      <p:sp>
        <p:nvSpPr>
          <p:cNvPr id="30" name="TextBox 29">
            <a:extLst>
              <a:ext uri="{FF2B5EF4-FFF2-40B4-BE49-F238E27FC236}">
                <a16:creationId xmlns:a16="http://schemas.microsoft.com/office/drawing/2014/main" id="{75F8B36A-408C-4864-BC02-91479B9E1284}"/>
              </a:ext>
            </a:extLst>
          </p:cNvPr>
          <p:cNvSpPr txBox="1"/>
          <p:nvPr/>
        </p:nvSpPr>
        <p:spPr>
          <a:xfrm>
            <a:off x="70375" y="2925988"/>
            <a:ext cx="1554971" cy="276999"/>
          </a:xfrm>
          <a:prstGeom prst="rect">
            <a:avLst/>
          </a:prstGeom>
          <a:solidFill>
            <a:schemeClr val="accent1">
              <a:lumMod val="40000"/>
              <a:lumOff val="60000"/>
            </a:schemeClr>
          </a:solidFill>
        </p:spPr>
        <p:txBody>
          <a:bodyPr wrap="square"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Absent or rare</a:t>
            </a:r>
          </a:p>
        </p:txBody>
      </p:sp>
      <p:sp>
        <p:nvSpPr>
          <p:cNvPr id="31" name="TextBox 30">
            <a:extLst>
              <a:ext uri="{FF2B5EF4-FFF2-40B4-BE49-F238E27FC236}">
                <a16:creationId xmlns:a16="http://schemas.microsoft.com/office/drawing/2014/main" id="{E53862A0-88B1-4AFF-BA46-30BF442D2E3A}"/>
              </a:ext>
            </a:extLst>
          </p:cNvPr>
          <p:cNvSpPr txBox="1"/>
          <p:nvPr/>
        </p:nvSpPr>
        <p:spPr>
          <a:xfrm>
            <a:off x="2833180" y="3181414"/>
            <a:ext cx="3662464" cy="415498"/>
          </a:xfrm>
          <a:prstGeom prst="rect">
            <a:avLst/>
          </a:prstGeom>
          <a:noFill/>
        </p:spPr>
        <p:txBody>
          <a:bodyPr wrap="square" rtlCol="0">
            <a:spAutoFit/>
          </a:bodyPr>
          <a:lstStyle/>
          <a:p>
            <a:pPr algn="ctr"/>
            <a:r>
              <a:rPr lang="en-US" sz="2100" b="1" dirty="0">
                <a:latin typeface="Verdana" panose="020B0604030504040204" pitchFamily="34" charset="0"/>
                <a:ea typeface="Verdana" panose="020B0604030504040204" pitchFamily="34" charset="0"/>
                <a:cs typeface="Verdana" panose="020B0604030504040204" pitchFamily="34" charset="0"/>
              </a:rPr>
              <a:t>Human Sacrifice</a:t>
            </a:r>
          </a:p>
        </p:txBody>
      </p:sp>
      <p:sp>
        <p:nvSpPr>
          <p:cNvPr id="32" name="TextBox 31">
            <a:extLst>
              <a:ext uri="{FF2B5EF4-FFF2-40B4-BE49-F238E27FC236}">
                <a16:creationId xmlns:a16="http://schemas.microsoft.com/office/drawing/2014/main" id="{C43F0729-8230-4047-81F9-3EC5CCB5BC3D}"/>
              </a:ext>
            </a:extLst>
          </p:cNvPr>
          <p:cNvSpPr txBox="1"/>
          <p:nvPr/>
        </p:nvSpPr>
        <p:spPr>
          <a:xfrm>
            <a:off x="185992" y="304800"/>
            <a:ext cx="6748208" cy="1569660"/>
          </a:xfrm>
          <a:prstGeom prst="rect">
            <a:avLst/>
          </a:prstGeom>
          <a:noFill/>
        </p:spPr>
        <p:txBody>
          <a:bodyPr wrap="square" rtlCol="0">
            <a:spAutoFit/>
          </a:bodyPr>
          <a:lstStyle/>
          <a:p>
            <a:r>
              <a:rPr lang="en-US" sz="2400" b="1" dirty="0">
                <a:solidFill>
                  <a:srgbClr val="C00000"/>
                </a:solidFill>
                <a:latin typeface="Verdana" panose="020B0604030504040204" pitchFamily="34" charset="0"/>
                <a:ea typeface="Verdana" panose="020B0604030504040204" pitchFamily="34" charset="0"/>
                <a:cs typeface="Verdana" panose="020B0604030504040204" pitchFamily="34" charset="0"/>
              </a:rPr>
              <a:t>Cultural Multilevel Selection Theory predicts a nonlinear relationship: first rise, then decline of HS with social complexity </a:t>
            </a:r>
          </a:p>
        </p:txBody>
      </p:sp>
      <p:pic>
        <p:nvPicPr>
          <p:cNvPr id="4" name="Picture 3">
            <a:extLst>
              <a:ext uri="{FF2B5EF4-FFF2-40B4-BE49-F238E27FC236}">
                <a16:creationId xmlns:a16="http://schemas.microsoft.com/office/drawing/2014/main" id="{2F7C6642-34B7-49B9-8610-2EE330533C99}"/>
              </a:ext>
            </a:extLst>
          </p:cNvPr>
          <p:cNvPicPr>
            <a:picLocks noChangeAspect="1"/>
          </p:cNvPicPr>
          <p:nvPr/>
        </p:nvPicPr>
        <p:blipFill>
          <a:blip r:embed="rId12"/>
          <a:stretch>
            <a:fillRect/>
          </a:stretch>
        </p:blipFill>
        <p:spPr>
          <a:xfrm>
            <a:off x="8153400" y="6096000"/>
            <a:ext cx="914400" cy="676939"/>
          </a:xfrm>
          <a:prstGeom prst="rect">
            <a:avLst/>
          </a:prstGeom>
        </p:spPr>
      </p:pic>
      <p:pic>
        <p:nvPicPr>
          <p:cNvPr id="24" name="Picture 23">
            <a:extLst>
              <a:ext uri="{FF2B5EF4-FFF2-40B4-BE49-F238E27FC236}">
                <a16:creationId xmlns:a16="http://schemas.microsoft.com/office/drawing/2014/main" id="{3ED45EA2-9839-4481-A69F-B70F424047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1400" y="66158"/>
            <a:ext cx="1739697" cy="2778636"/>
          </a:xfrm>
          <a:prstGeom prst="rect">
            <a:avLst/>
          </a:prstGeom>
        </p:spPr>
      </p:pic>
    </p:spTree>
    <p:extLst>
      <p:ext uri="{BB962C8B-B14F-4D97-AF65-F5344CB8AC3E}">
        <p14:creationId xmlns:p14="http://schemas.microsoft.com/office/powerpoint/2010/main" val="3077869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868362"/>
          </a:xfrm>
        </p:spPr>
        <p:txBody>
          <a:bodyPr/>
          <a:lstStyle/>
          <a:p>
            <a:pPr eaLnBrk="1" hangingPunct="1"/>
            <a:r>
              <a:rPr lang="en-US" sz="4000" dirty="0">
                <a:latin typeface="Comic Sans MS" pitchFamily="66" charset="0"/>
              </a:rPr>
              <a:t>Alternative Theories</a:t>
            </a:r>
          </a:p>
        </p:txBody>
      </p:sp>
      <p:sp>
        <p:nvSpPr>
          <p:cNvPr id="34819" name="Rectangle 3"/>
          <p:cNvSpPr>
            <a:spLocks noGrp="1" noChangeArrowheads="1"/>
          </p:cNvSpPr>
          <p:nvPr>
            <p:ph type="body" idx="1"/>
          </p:nvPr>
        </p:nvSpPr>
        <p:spPr>
          <a:xfrm>
            <a:off x="457200" y="1219200"/>
            <a:ext cx="8229600" cy="5257800"/>
          </a:xfrm>
        </p:spPr>
        <p:txBody>
          <a:bodyPr/>
          <a:lstStyle/>
          <a:p>
            <a:pPr eaLnBrk="1" hangingPunct="1">
              <a:lnSpc>
                <a:spcPct val="80000"/>
              </a:lnSpc>
            </a:pPr>
            <a:r>
              <a:rPr lang="en-US" dirty="0">
                <a:latin typeface="Comic Sans MS" pitchFamily="66" charset="0"/>
              </a:rPr>
              <a:t>Social Control Theory </a:t>
            </a:r>
            <a:r>
              <a:rPr lang="en-US" sz="2800" dirty="0">
                <a:latin typeface="Comic Sans MS" pitchFamily="66" charset="0"/>
              </a:rPr>
              <a:t>(Watts et al. 2016)</a:t>
            </a:r>
            <a:endParaRPr lang="en-US" dirty="0">
              <a:latin typeface="Comic Sans MS" pitchFamily="66" charset="0"/>
            </a:endParaRPr>
          </a:p>
          <a:p>
            <a:pPr lvl="1" eaLnBrk="1" hangingPunct="1">
              <a:lnSpc>
                <a:spcPct val="80000"/>
              </a:lnSpc>
            </a:pPr>
            <a:r>
              <a:rPr lang="en-US" dirty="0">
                <a:latin typeface="Comic Sans MS" pitchFamily="66" charset="0"/>
              </a:rPr>
              <a:t>HS is “functional”: it promotes and stabilizes social stratification</a:t>
            </a:r>
          </a:p>
          <a:p>
            <a:pPr lvl="1" eaLnBrk="1" hangingPunct="1">
              <a:lnSpc>
                <a:spcPct val="80000"/>
              </a:lnSpc>
            </a:pPr>
            <a:r>
              <a:rPr lang="en-US" b="1" dirty="0">
                <a:latin typeface="Comic Sans MS" pitchFamily="66" charset="0"/>
              </a:rPr>
              <a:t>Prediction</a:t>
            </a:r>
            <a:r>
              <a:rPr lang="en-US" dirty="0">
                <a:latin typeface="Comic Sans MS" pitchFamily="66" charset="0"/>
              </a:rPr>
              <a:t>: HS should increases as societies become more hierarchical</a:t>
            </a:r>
          </a:p>
          <a:p>
            <a:pPr eaLnBrk="1" hangingPunct="1">
              <a:lnSpc>
                <a:spcPct val="80000"/>
              </a:lnSpc>
            </a:pPr>
            <a:r>
              <a:rPr lang="en-US" dirty="0">
                <a:latin typeface="Comic Sans MS" pitchFamily="66" charset="0"/>
              </a:rPr>
              <a:t>The “Escalator of Reason” </a:t>
            </a:r>
            <a:r>
              <a:rPr lang="en-US" sz="2800" dirty="0">
                <a:latin typeface="Comic Sans MS" pitchFamily="66" charset="0"/>
              </a:rPr>
              <a:t>(Pinker 2011)</a:t>
            </a:r>
            <a:endParaRPr lang="en-US" dirty="0">
              <a:latin typeface="Comic Sans MS" pitchFamily="66" charset="0"/>
            </a:endParaRPr>
          </a:p>
          <a:p>
            <a:pPr lvl="1" eaLnBrk="1" hangingPunct="1">
              <a:lnSpc>
                <a:spcPct val="80000"/>
              </a:lnSpc>
            </a:pPr>
            <a:r>
              <a:rPr lang="en-US" dirty="0">
                <a:latin typeface="Comic Sans MS" pitchFamily="66" charset="0"/>
              </a:rPr>
              <a:t>superstitious killings, including HS, crumble under the scrutiny of more intellectually sophisticated populace</a:t>
            </a:r>
          </a:p>
          <a:p>
            <a:pPr lvl="1" eaLnBrk="1" hangingPunct="1">
              <a:lnSpc>
                <a:spcPct val="80000"/>
              </a:lnSpc>
            </a:pPr>
            <a:r>
              <a:rPr lang="en-US" b="1" dirty="0">
                <a:latin typeface="Comic Sans MS" pitchFamily="66" charset="0"/>
              </a:rPr>
              <a:t>Prediction</a:t>
            </a:r>
            <a:r>
              <a:rPr lang="en-US" dirty="0">
                <a:latin typeface="Comic Sans MS" pitchFamily="66" charset="0"/>
              </a:rPr>
              <a:t>: HS should decrease as populations become more literate and intellectually sophisticated</a:t>
            </a:r>
          </a:p>
        </p:txBody>
      </p:sp>
    </p:spTree>
    <p:extLst>
      <p:ext uri="{BB962C8B-B14F-4D97-AF65-F5344CB8AC3E}">
        <p14:creationId xmlns:p14="http://schemas.microsoft.com/office/powerpoint/2010/main" val="388394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eter Turchin\AppData\Local\Microsoft\Windows\INetCache\Content.Word\figure1.jpg">
            <a:extLst>
              <a:ext uri="{FF2B5EF4-FFF2-40B4-BE49-F238E27FC236}">
                <a16:creationId xmlns:a16="http://schemas.microsoft.com/office/drawing/2014/main" id="{91B87C07-7560-438B-836D-626229010BF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638800"/>
          </a:xfrm>
          <a:prstGeom prst="rect">
            <a:avLst/>
          </a:prstGeom>
          <a:noFill/>
          <a:ln>
            <a:noFill/>
          </a:ln>
        </p:spPr>
      </p:pic>
    </p:spTree>
    <p:extLst>
      <p:ext uri="{BB962C8B-B14F-4D97-AF65-F5344CB8AC3E}">
        <p14:creationId xmlns:p14="http://schemas.microsoft.com/office/powerpoint/2010/main" val="1255609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A0E5FE-4904-4C81-B991-3608B6F66749}"/>
              </a:ext>
            </a:extLst>
          </p:cNvPr>
          <p:cNvSpPr/>
          <p:nvPr/>
        </p:nvSpPr>
        <p:spPr>
          <a:xfrm>
            <a:off x="152400" y="397212"/>
            <a:ext cx="8991600" cy="4933145"/>
          </a:xfrm>
          <a:prstGeom prst="rect">
            <a:avLst/>
          </a:prstGeom>
        </p:spPr>
        <p:txBody>
          <a:bodyPr wrap="square">
            <a:spAutoFit/>
          </a:bodyPr>
          <a:lstStyle/>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000000"/>
                </a:solidFill>
                <a:latin typeface="Arial Black" panose="020B0A04020102020204" pitchFamily="34" charset="0"/>
                <a:ea typeface="Times New Roman" panose="02020603050405020304" pitchFamily="18" charset="0"/>
                <a:cs typeface="Courier New" panose="02070309020205020404" pitchFamily="49" charset="0"/>
              </a:rPr>
              <a:t>Regression Results</a:t>
            </a:r>
            <a:endParaRPr lang="en-US" b="1" dirty="0">
              <a:solidFill>
                <a:srgbClr val="000000"/>
              </a:solidFill>
              <a:latin typeface="Arial Black" panose="020B0A04020102020204" pitchFamily="34" charset="0"/>
              <a:ea typeface="Times New Roman" panose="02020603050405020304" pitchFamily="18" charset="0"/>
              <a:cs typeface="Courier New" panose="02070309020205020404" pitchFamily="49"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lm</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(formula = Y ~ ., family = binomial(link = "logit"), data=X)</a:t>
            </a: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Estimate Std. Error z value </a:t>
            </a: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Pr</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(&gt;|z|)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(Intercept) -4.06428    1.01583  -4.001 6.31e-05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00FF00"/>
                </a:highlight>
                <a:latin typeface="Lucida Console" panose="020B0609040504020204" pitchFamily="49" charset="0"/>
                <a:ea typeface="Times New Roman" panose="02020603050405020304" pitchFamily="18" charset="0"/>
                <a:cs typeface="Courier New" panose="02070309020205020404" pitchFamily="49" charset="0"/>
              </a:rPr>
              <a:t>Lag1         4.81913    0.39070  12.335  &lt; 2e-16 ***</a:t>
            </a:r>
            <a:endParaRPr lang="en-US" sz="2400" dirty="0">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FFFF00"/>
                </a:highlight>
                <a:latin typeface="Lucida Console" panose="020B0609040504020204" pitchFamily="49" charset="0"/>
                <a:ea typeface="Times New Roman" panose="02020603050405020304" pitchFamily="18" charset="0"/>
                <a:cs typeface="Courier New" panose="02070309020205020404" pitchFamily="49" charset="0"/>
              </a:rPr>
              <a:t>SC1          1.09866    0.45774   2.400  0.01639 *  </a:t>
            </a:r>
            <a:endParaRPr lang="en-US" sz="24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FFFF00"/>
                </a:highlight>
                <a:latin typeface="Lucida Console" panose="020B0609040504020204" pitchFamily="49" charset="0"/>
                <a:ea typeface="Times New Roman" panose="02020603050405020304" pitchFamily="18" charset="0"/>
                <a:cs typeface="Courier New" panose="02070309020205020404" pitchFamily="49" charset="0"/>
              </a:rPr>
              <a:t>SC1sq       -0.11253    0.03932  -2.862  0.00421 ** </a:t>
            </a:r>
            <a:endParaRPr lang="en-US" sz="24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Hierarchy   -0.14409    0.18839  -0.765  0.44439    </a:t>
            </a:r>
            <a:endParaRPr lang="en-US" sz="2400"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highlight>
                  <a:srgbClr val="00FFFF"/>
                </a:highlight>
                <a:latin typeface="Lucida Console" panose="020B0609040504020204" pitchFamily="49" charset="0"/>
                <a:ea typeface="Times New Roman" panose="02020603050405020304" pitchFamily="18" charset="0"/>
                <a:cs typeface="Courier New" panose="02070309020205020404" pitchFamily="49" charset="0"/>
              </a:rPr>
              <a:t>Info        -0.07647    0.09829  -0.778  0.43655    </a:t>
            </a:r>
            <a:endParaRPr lang="en-US" sz="2400"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latinLnBrk="1">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err="1">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Signif</a:t>
            </a:r>
            <a:r>
              <a:rPr lang="en-US" dirty="0">
                <a:solidFill>
                  <a:srgbClr val="000000"/>
                </a:solidFill>
                <a:latin typeface="Lucida Console" panose="020B0609040504020204" pitchFamily="49" charset="0"/>
                <a:ea typeface="Times New Roman" panose="02020603050405020304" pitchFamily="18" charset="0"/>
                <a:cs typeface="Courier New" panose="02070309020205020404" pitchFamily="49" charset="0"/>
              </a:rPr>
              <a:t>. codes:  0 ‘***’ 0.001 ‘**’ 0.01 ‘*’ 0.05 ‘.’ 0.1</a:t>
            </a:r>
            <a:endParaRPr lang="en-US" dirty="0"/>
          </a:p>
        </p:txBody>
      </p:sp>
    </p:spTree>
    <p:extLst>
      <p:ext uri="{BB962C8B-B14F-4D97-AF65-F5344CB8AC3E}">
        <p14:creationId xmlns:p14="http://schemas.microsoft.com/office/powerpoint/2010/main" val="53122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FEB55-E429-4E13-9840-58A92524B34C}"/>
              </a:ext>
            </a:extLst>
          </p:cNvPr>
          <p:cNvPicPr/>
          <p:nvPr/>
        </p:nvPicPr>
        <p:blipFill>
          <a:blip r:embed="rId2"/>
          <a:stretch>
            <a:fillRect/>
          </a:stretch>
        </p:blipFill>
        <p:spPr>
          <a:xfrm>
            <a:off x="304800" y="990600"/>
            <a:ext cx="8610599" cy="4648200"/>
          </a:xfrm>
          <a:prstGeom prst="rect">
            <a:avLst/>
          </a:prstGeom>
        </p:spPr>
      </p:pic>
      <p:sp>
        <p:nvSpPr>
          <p:cNvPr id="3" name="TextBox 2">
            <a:extLst>
              <a:ext uri="{FF2B5EF4-FFF2-40B4-BE49-F238E27FC236}">
                <a16:creationId xmlns:a16="http://schemas.microsoft.com/office/drawing/2014/main" id="{8D7DEF15-7914-444D-A711-CCFF22B42F2D}"/>
              </a:ext>
            </a:extLst>
          </p:cNvPr>
          <p:cNvSpPr txBox="1"/>
          <p:nvPr/>
        </p:nvSpPr>
        <p:spPr>
          <a:xfrm>
            <a:off x="685800" y="304800"/>
            <a:ext cx="7848600" cy="523220"/>
          </a:xfrm>
          <a:prstGeom prst="rect">
            <a:avLst/>
          </a:prstGeom>
          <a:noFill/>
        </p:spPr>
        <p:txBody>
          <a:bodyPr wrap="square" rtlCol="0">
            <a:spAutoFit/>
          </a:bodyPr>
          <a:lstStyle/>
          <a:p>
            <a:pPr algn="ctr"/>
            <a:r>
              <a:rPr lang="en-US" sz="2800" dirty="0">
                <a:latin typeface="Comic Sans MS" panose="030F0702030302020204" pitchFamily="66" charset="0"/>
              </a:rPr>
              <a:t>Nonlinear effect of complexity on HS</a:t>
            </a:r>
          </a:p>
        </p:txBody>
      </p:sp>
    </p:spTree>
    <p:extLst>
      <p:ext uri="{BB962C8B-B14F-4D97-AF65-F5344CB8AC3E}">
        <p14:creationId xmlns:p14="http://schemas.microsoft.com/office/powerpoint/2010/main" val="427507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152400"/>
            <a:ext cx="8686800" cy="762000"/>
          </a:xfrm>
        </p:spPr>
        <p:txBody>
          <a:bodyPr/>
          <a:lstStyle/>
          <a:p>
            <a:pPr eaLnBrk="1" hangingPunct="1"/>
            <a:r>
              <a:rPr lang="en-US" sz="3600" dirty="0">
                <a:latin typeface="Comic Sans MS" pitchFamily="66" charset="0"/>
              </a:rPr>
              <a:t>Other questions and future directions</a:t>
            </a:r>
          </a:p>
        </p:txBody>
      </p:sp>
      <p:sp>
        <p:nvSpPr>
          <p:cNvPr id="23555" name="Rectangle 3"/>
          <p:cNvSpPr>
            <a:spLocks noGrp="1" noChangeArrowheads="1"/>
          </p:cNvSpPr>
          <p:nvPr>
            <p:ph type="body" idx="4294967295"/>
          </p:nvPr>
        </p:nvSpPr>
        <p:spPr>
          <a:xfrm>
            <a:off x="457200" y="1066800"/>
            <a:ext cx="8458200" cy="5486400"/>
          </a:xfrm>
        </p:spPr>
        <p:txBody>
          <a:bodyPr/>
          <a:lstStyle/>
          <a:p>
            <a:r>
              <a:rPr lang="en-US" sz="2800" dirty="0">
                <a:latin typeface="Comic Sans MS" pitchFamily="66" charset="0"/>
              </a:rPr>
              <a:t>Big Gods</a:t>
            </a:r>
          </a:p>
          <a:p>
            <a:pPr lvl="1"/>
            <a:r>
              <a:rPr lang="en-US" sz="2000" dirty="0">
                <a:latin typeface="Comic Sans MS" pitchFamily="66" charset="0"/>
              </a:rPr>
              <a:t>Whitehouse et al. (submitted) Complex societies  and routinised rituals precede </a:t>
            </a:r>
            <a:r>
              <a:rPr lang="en-US" sz="2000" dirty="0" err="1">
                <a:latin typeface="Comic Sans MS" pitchFamily="66" charset="0"/>
              </a:rPr>
              <a:t>moralising</a:t>
            </a:r>
            <a:r>
              <a:rPr lang="en-US" sz="2000" dirty="0">
                <a:latin typeface="Comic Sans MS" pitchFamily="66" charset="0"/>
              </a:rPr>
              <a:t> gods throughout world history</a:t>
            </a:r>
            <a:endParaRPr lang="en-US" sz="2400" dirty="0">
              <a:latin typeface="Comic Sans MS" pitchFamily="66" charset="0"/>
            </a:endParaRPr>
          </a:p>
          <a:p>
            <a:r>
              <a:rPr lang="en-US" sz="2800" dirty="0">
                <a:latin typeface="Comic Sans MS" pitchFamily="66" charset="0"/>
              </a:rPr>
              <a:t>Axial Religions</a:t>
            </a:r>
          </a:p>
          <a:p>
            <a:pPr lvl="1"/>
            <a:r>
              <a:rPr lang="en-US" sz="2000" dirty="0">
                <a:latin typeface="Comic Sans MS" pitchFamily="66" charset="0"/>
              </a:rPr>
              <a:t>Mullins et al. (submitted) A systematic assessment of “Axial Age” proposals using global comparative historical evidence</a:t>
            </a:r>
            <a:endParaRPr lang="en-US" sz="2400" dirty="0">
              <a:latin typeface="Comic Sans MS" pitchFamily="66" charset="0"/>
            </a:endParaRPr>
          </a:p>
          <a:p>
            <a:r>
              <a:rPr lang="en-US" sz="2800" dirty="0">
                <a:latin typeface="Comic Sans MS" pitchFamily="66" charset="0"/>
              </a:rPr>
              <a:t>Productivity of agriculture</a:t>
            </a:r>
          </a:p>
          <a:p>
            <a:pPr lvl="1"/>
            <a:r>
              <a:rPr lang="en-US" sz="2000" dirty="0">
                <a:latin typeface="Comic Sans MS" pitchFamily="66" charset="0"/>
              </a:rPr>
              <a:t>Collins et al. (submitted) Combining historical and archaeological data with crop models to estimate agricultural productivity in past societies</a:t>
            </a:r>
            <a:endParaRPr lang="en-US" sz="2400" dirty="0">
              <a:latin typeface="Comic Sans MS" pitchFamily="66" charset="0"/>
            </a:endParaRPr>
          </a:p>
          <a:p>
            <a:r>
              <a:rPr lang="en-US" sz="2800" dirty="0">
                <a:latin typeface="Comic Sans MS" pitchFamily="66" charset="0"/>
              </a:rPr>
              <a:t>Warfare</a:t>
            </a:r>
          </a:p>
          <a:p>
            <a:pPr lvl="1"/>
            <a:r>
              <a:rPr lang="en-US" sz="2000" dirty="0">
                <a:latin typeface="Comic Sans MS" pitchFamily="66" charset="0"/>
              </a:rPr>
              <a:t>in progress</a:t>
            </a:r>
            <a:endParaRPr lang="en-US" sz="2400" dirty="0">
              <a:latin typeface="Comic Sans MS" pitchFamily="66" charset="0"/>
            </a:endParaRPr>
          </a:p>
        </p:txBody>
      </p:sp>
    </p:spTree>
    <p:extLst>
      <p:ext uri="{BB962C8B-B14F-4D97-AF65-F5344CB8AC3E}">
        <p14:creationId xmlns:p14="http://schemas.microsoft.com/office/powerpoint/2010/main" val="851785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04800"/>
            <a:ext cx="8686800" cy="609600"/>
          </a:xfrm>
        </p:spPr>
        <p:txBody>
          <a:bodyPr/>
          <a:lstStyle/>
          <a:p>
            <a:pPr eaLnBrk="1" hangingPunct="1"/>
            <a:r>
              <a:rPr lang="en-US" sz="4000" dirty="0">
                <a:latin typeface="Comic Sans MS" pitchFamily="66" charset="0"/>
              </a:rPr>
              <a:t>Conclusions</a:t>
            </a:r>
          </a:p>
        </p:txBody>
      </p:sp>
      <p:sp>
        <p:nvSpPr>
          <p:cNvPr id="23555" name="Rectangle 3"/>
          <p:cNvSpPr>
            <a:spLocks noGrp="1" noChangeArrowheads="1"/>
          </p:cNvSpPr>
          <p:nvPr>
            <p:ph type="body" idx="4294967295"/>
          </p:nvPr>
        </p:nvSpPr>
        <p:spPr>
          <a:xfrm>
            <a:off x="457200" y="1066800"/>
            <a:ext cx="8458200" cy="5469172"/>
          </a:xfrm>
        </p:spPr>
        <p:txBody>
          <a:bodyPr/>
          <a:lstStyle/>
          <a:p>
            <a:r>
              <a:rPr lang="en-US" dirty="0">
                <a:latin typeface="Comic Sans MS" pitchFamily="66" charset="0"/>
              </a:rPr>
              <a:t>Historical data allows us to test cultural evolutionary theories</a:t>
            </a:r>
          </a:p>
          <a:p>
            <a:pPr lvl="1"/>
            <a:r>
              <a:rPr lang="en-US" dirty="0">
                <a:latin typeface="Comic Sans MS" pitchFamily="66" charset="0"/>
              </a:rPr>
              <a:t>time-resolved data =&gt; causality</a:t>
            </a:r>
          </a:p>
          <a:p>
            <a:pPr lvl="1"/>
            <a:r>
              <a:rPr lang="en-US" dirty="0">
                <a:latin typeface="Comic Sans MS" pitchFamily="66" charset="0"/>
              </a:rPr>
              <a:t>global sample =&gt; variance, informative data</a:t>
            </a:r>
          </a:p>
          <a:p>
            <a:r>
              <a:rPr lang="en-US" dirty="0">
                <a:latin typeface="Comic Sans MS" pitchFamily="66" charset="0"/>
              </a:rPr>
              <a:t>However, many challenges remain</a:t>
            </a:r>
          </a:p>
          <a:p>
            <a:pPr lvl="1"/>
            <a:r>
              <a:rPr lang="en-US" dirty="0">
                <a:latin typeface="Comic Sans MS" pitchFamily="66" charset="0"/>
              </a:rPr>
              <a:t>need to code more variables</a:t>
            </a:r>
          </a:p>
          <a:p>
            <a:pPr lvl="2"/>
            <a:r>
              <a:rPr lang="en-US" dirty="0">
                <a:latin typeface="Comic Sans MS" pitchFamily="66" charset="0"/>
              </a:rPr>
              <a:t>“hidden variable problem”</a:t>
            </a:r>
          </a:p>
          <a:p>
            <a:pPr lvl="1"/>
            <a:r>
              <a:rPr lang="en-US" dirty="0">
                <a:latin typeface="Comic Sans MS" pitchFamily="66" charset="0"/>
              </a:rPr>
              <a:t>need more regions</a:t>
            </a:r>
          </a:p>
          <a:p>
            <a:pPr lvl="2"/>
            <a:r>
              <a:rPr lang="en-US" dirty="0">
                <a:latin typeface="Comic Sans MS" pitchFamily="66" charset="0"/>
              </a:rPr>
              <a:t>even better continuous coverage</a:t>
            </a:r>
          </a:p>
          <a:p>
            <a:pPr lvl="1"/>
            <a:r>
              <a:rPr lang="en-US" dirty="0">
                <a:latin typeface="Comic Sans MS" pitchFamily="66" charset="0"/>
              </a:rPr>
              <a:t>need better statistical methods</a:t>
            </a:r>
          </a:p>
          <a:p>
            <a:pPr lvl="2"/>
            <a:r>
              <a:rPr lang="en-US" dirty="0" err="1">
                <a:latin typeface="Comic Sans MS" pitchFamily="66" charset="0"/>
              </a:rPr>
              <a:t>geogr</a:t>
            </a:r>
            <a:r>
              <a:rPr lang="en-US" dirty="0">
                <a:latin typeface="Comic Sans MS" pitchFamily="66" charset="0"/>
              </a:rPr>
              <a:t>. diffusion, cultural inheritance, conquest…</a:t>
            </a:r>
          </a:p>
          <a:p>
            <a:pPr lvl="1"/>
            <a:endParaRPr lang="en-US" dirty="0">
              <a:latin typeface="Comic Sans MS" pitchFamily="66" charset="0"/>
            </a:endParaRPr>
          </a:p>
        </p:txBody>
      </p:sp>
    </p:spTree>
    <p:extLst>
      <p:ext uri="{BB962C8B-B14F-4D97-AF65-F5344CB8AC3E}">
        <p14:creationId xmlns:p14="http://schemas.microsoft.com/office/powerpoint/2010/main" val="2742819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352799" y="5867400"/>
            <a:ext cx="6259645" cy="934651"/>
          </a:xfrm>
          <a:prstGeom prst="rect">
            <a:avLst/>
          </a:prstGeom>
          <a:solidFill>
            <a:srgbClr val="9E21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pic>
        <p:nvPicPr>
          <p:cNvPr id="2" name="Picture 6" descr="http://seshatdatabank.info/wp-content/themes/seshat/img/logo.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5943599"/>
            <a:ext cx="3240204" cy="7845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69464" y="6044625"/>
            <a:ext cx="5423184" cy="584775"/>
          </a:xfrm>
          <a:prstGeom prst="rect">
            <a:avLst/>
          </a:prstGeom>
          <a:noFill/>
        </p:spPr>
        <p:txBody>
          <a:bodyPr wrap="square" rtlCol="0">
            <a:spAutoFit/>
          </a:bodyPr>
          <a:lstStyle/>
          <a:p>
            <a:r>
              <a:rPr lang="en-GB" sz="3200" b="1" dirty="0">
                <a:solidFill>
                  <a:schemeClr val="bg1"/>
                </a:solidFill>
                <a:latin typeface="Constantia" panose="02030602050306030303" pitchFamily="18" charset="0"/>
              </a:rPr>
              <a:t>Global History Databank</a:t>
            </a:r>
          </a:p>
        </p:txBody>
      </p:sp>
      <p:pic>
        <p:nvPicPr>
          <p:cNvPr id="4" name="Picture 18" descr="https://evolution-institute.org/wp-content/uploads/2014/10/Turchin_2014-360x36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21702" y="1488404"/>
            <a:ext cx="878004" cy="116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0" descr="https://62e528761d0685343e1c-f3d1b99a743ffa4142d9d7f1978d9686.ssl.cf2.rackcdn.com/avatars/144712/width238/RackMultipart20141111-23231-gzyfdr.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11000" y="1488404"/>
            <a:ext cx="1167360" cy="116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2" descr="https://pbs.twimg.com/profile_images/701768725100437505/pwEeZwzd.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52600" y="1488404"/>
            <a:ext cx="1167360" cy="116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4" descr="http://aligned-project.eu/wordpress/wp-content/uploads/2015/02/tcd-kfeeney.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5800" y="1488403"/>
            <a:ext cx="834329" cy="1167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457199" y="274638"/>
            <a:ext cx="8895285" cy="1078444"/>
          </a:xfrm>
        </p:spPr>
        <p:txBody>
          <a:bodyPr/>
          <a:lstStyle/>
          <a:p>
            <a:r>
              <a:rPr lang="en-GB"/>
              <a:t>The Seshat Team</a:t>
            </a:r>
            <a:endParaRPr lang="en-GB" dirty="0"/>
          </a:p>
        </p:txBody>
      </p:sp>
      <p:sp>
        <p:nvSpPr>
          <p:cNvPr id="11" name="TextBox 10"/>
          <p:cNvSpPr txBox="1"/>
          <p:nvPr/>
        </p:nvSpPr>
        <p:spPr>
          <a:xfrm>
            <a:off x="533399" y="2765313"/>
            <a:ext cx="5439817" cy="307777"/>
          </a:xfrm>
          <a:prstGeom prst="rect">
            <a:avLst/>
          </a:prstGeom>
          <a:noFill/>
        </p:spPr>
        <p:txBody>
          <a:bodyPr wrap="square" rtlCol="0">
            <a:spAutoFit/>
          </a:bodyPr>
          <a:lstStyle/>
          <a:p>
            <a:r>
              <a:rPr lang="en-GB" sz="1400" dirty="0">
                <a:latin typeface="Gill Sans MT" panose="020B0502020104020203" pitchFamily="34" charset="0"/>
              </a:rPr>
              <a:t>Kevin Feeney   Pieter Francois  Harvey Whitehouse   Peter Turchin</a:t>
            </a:r>
          </a:p>
        </p:txBody>
      </p:sp>
      <p:sp>
        <p:nvSpPr>
          <p:cNvPr id="15" name="TextBox 14"/>
          <p:cNvSpPr txBox="1"/>
          <p:nvPr/>
        </p:nvSpPr>
        <p:spPr>
          <a:xfrm rot="16200000">
            <a:off x="-48375" y="1919132"/>
            <a:ext cx="1004782" cy="338554"/>
          </a:xfrm>
          <a:prstGeom prst="rect">
            <a:avLst/>
          </a:prstGeom>
          <a:noFill/>
        </p:spPr>
        <p:txBody>
          <a:bodyPr wrap="square" rtlCol="0">
            <a:spAutoFit/>
          </a:bodyPr>
          <a:lstStyle/>
          <a:p>
            <a:r>
              <a:rPr lang="en-GB" sz="1600" dirty="0">
                <a:latin typeface="Gill Sans MT" panose="020B0502020104020203" pitchFamily="34" charset="0"/>
              </a:rPr>
              <a:t>Directors</a:t>
            </a:r>
          </a:p>
        </p:txBody>
      </p:sp>
      <p:sp>
        <p:nvSpPr>
          <p:cNvPr id="16" name="TextBox 15"/>
          <p:cNvSpPr txBox="1"/>
          <p:nvPr/>
        </p:nvSpPr>
        <p:spPr>
          <a:xfrm>
            <a:off x="526932" y="3733800"/>
            <a:ext cx="1077720" cy="584775"/>
          </a:xfrm>
          <a:prstGeom prst="rect">
            <a:avLst/>
          </a:prstGeom>
          <a:noFill/>
        </p:spPr>
        <p:txBody>
          <a:bodyPr wrap="square" rtlCol="0">
            <a:spAutoFit/>
          </a:bodyPr>
          <a:lstStyle/>
          <a:p>
            <a:r>
              <a:rPr lang="en-GB" sz="1600" dirty="0">
                <a:latin typeface="Gill Sans MT" panose="020B0502020104020203" pitchFamily="34" charset="0"/>
              </a:rPr>
              <a:t>Project Manager</a:t>
            </a:r>
          </a:p>
        </p:txBody>
      </p:sp>
      <p:sp>
        <p:nvSpPr>
          <p:cNvPr id="17" name="TextBox 16"/>
          <p:cNvSpPr txBox="1"/>
          <p:nvPr/>
        </p:nvSpPr>
        <p:spPr>
          <a:xfrm>
            <a:off x="6213688" y="3852446"/>
            <a:ext cx="1946133" cy="338554"/>
          </a:xfrm>
          <a:prstGeom prst="rect">
            <a:avLst/>
          </a:prstGeom>
          <a:noFill/>
        </p:spPr>
        <p:txBody>
          <a:bodyPr wrap="square" rtlCol="0">
            <a:spAutoFit/>
          </a:bodyPr>
          <a:lstStyle/>
          <a:p>
            <a:r>
              <a:rPr lang="en-GB" sz="1600" dirty="0">
                <a:latin typeface="Gill Sans MT" panose="020B0502020104020203" pitchFamily="34" charset="0"/>
              </a:rPr>
              <a:t>Research Assistants</a:t>
            </a:r>
          </a:p>
        </p:txBody>
      </p:sp>
      <p:pic>
        <p:nvPicPr>
          <p:cNvPr id="3076" name="Picture 4" descr="http://www.logospike.com/wp-content/uploads/2015/04/Trinity_College_Dublin_Logo_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 y="3119824"/>
            <a:ext cx="1034159" cy="5812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ossi.chemistry.uconn.edu/images/Logo-Center-1Line-281.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50415" y="3141936"/>
            <a:ext cx="1094059" cy="3891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upload.wikimedia.org/wikipedia/en/thumb/2/2f/University_of_Oxford.svg/1280px-University_of_Oxford.svg.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56481" y="3141935"/>
            <a:ext cx="1514454" cy="46498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evolution-institute.org/wp-content/uploads/2015/03/Hoyer_photo-360x360.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71949" y="4325690"/>
            <a:ext cx="681797" cy="894977"/>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66745" y="4325690"/>
            <a:ext cx="585435" cy="89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7" name="Picture 25" descr="https://0.academia-photos.com/445798/144210/167427/s200_alessio.palmisano.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759821" y="4325691"/>
            <a:ext cx="687148" cy="894976"/>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https://www.icea.ox.ac.uk/typo3temp/pics/5b328b8c12.jpe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3461435" y="4325691"/>
            <a:ext cx="623851" cy="89497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A4A63D3-4816-40FA-AA49-096431404A57}"/>
              </a:ext>
            </a:extLst>
          </p:cNvPr>
          <p:cNvSpPr txBox="1"/>
          <p:nvPr/>
        </p:nvSpPr>
        <p:spPr>
          <a:xfrm>
            <a:off x="2279532" y="4004846"/>
            <a:ext cx="1077720" cy="338554"/>
          </a:xfrm>
          <a:prstGeom prst="rect">
            <a:avLst/>
          </a:prstGeom>
          <a:noFill/>
        </p:spPr>
        <p:txBody>
          <a:bodyPr wrap="square" rtlCol="0">
            <a:spAutoFit/>
          </a:bodyPr>
          <a:lstStyle/>
          <a:p>
            <a:r>
              <a:rPr lang="en-GB" sz="1600" dirty="0">
                <a:latin typeface="Gill Sans MT" panose="020B0502020104020203" pitchFamily="34" charset="0"/>
              </a:rPr>
              <a:t>Post-docs</a:t>
            </a:r>
          </a:p>
        </p:txBody>
      </p:sp>
      <p:pic>
        <p:nvPicPr>
          <p:cNvPr id="34" name="Shape 85">
            <a:extLst>
              <a:ext uri="{FF2B5EF4-FFF2-40B4-BE49-F238E27FC236}">
                <a16:creationId xmlns:a16="http://schemas.microsoft.com/office/drawing/2014/main" id="{176DD890-D1B5-4493-86C1-2BC5DFDC352A}"/>
              </a:ext>
            </a:extLst>
          </p:cNvPr>
          <p:cNvPicPr preferRelativeResize="0"/>
          <p:nvPr/>
        </p:nvPicPr>
        <p:blipFill>
          <a:blip r:embed="rId14">
            <a:alphaModFix/>
          </a:blip>
          <a:stretch>
            <a:fillRect/>
          </a:stretch>
        </p:blipFill>
        <p:spPr>
          <a:xfrm>
            <a:off x="4115194" y="4343400"/>
            <a:ext cx="740848" cy="726177"/>
          </a:xfrm>
          <a:prstGeom prst="rect">
            <a:avLst/>
          </a:prstGeom>
          <a:noFill/>
          <a:ln>
            <a:noFill/>
          </a:ln>
          <a:effectLst>
            <a:outerShdw blurRad="57150" dist="19050" dir="5400000" algn="bl" rotWithShape="0">
              <a:srgbClr val="000000">
                <a:alpha val="50000"/>
              </a:srgbClr>
            </a:outerShdw>
          </a:effectLst>
        </p:spPr>
      </p:pic>
      <p:pic>
        <p:nvPicPr>
          <p:cNvPr id="35" name="Shape 118">
            <a:extLst>
              <a:ext uri="{FF2B5EF4-FFF2-40B4-BE49-F238E27FC236}">
                <a16:creationId xmlns:a16="http://schemas.microsoft.com/office/drawing/2014/main" id="{7D3BF5B5-294A-41D7-AD19-18EBD8DC200B}"/>
              </a:ext>
            </a:extLst>
          </p:cNvPr>
          <p:cNvPicPr preferRelativeResize="0"/>
          <p:nvPr/>
        </p:nvPicPr>
        <p:blipFill rotWithShape="1">
          <a:blip r:embed="rId15">
            <a:alphaModFix/>
          </a:blip>
          <a:srcRect r="-9277" b="7927"/>
          <a:stretch/>
        </p:blipFill>
        <p:spPr>
          <a:xfrm>
            <a:off x="4890361" y="4343400"/>
            <a:ext cx="559294" cy="726177"/>
          </a:xfrm>
          <a:prstGeom prst="rect">
            <a:avLst/>
          </a:prstGeom>
          <a:noFill/>
          <a:ln>
            <a:noFill/>
          </a:ln>
          <a:effectLst>
            <a:outerShdw blurRad="57150" dist="19050" dir="5400000" algn="bl" rotWithShape="0">
              <a:srgbClr val="000000">
                <a:alpha val="51000"/>
              </a:srgbClr>
            </a:outerShdw>
          </a:effectLst>
        </p:spPr>
      </p:pic>
      <p:pic>
        <p:nvPicPr>
          <p:cNvPr id="37" name="Shape 84">
            <a:extLst>
              <a:ext uri="{FF2B5EF4-FFF2-40B4-BE49-F238E27FC236}">
                <a16:creationId xmlns:a16="http://schemas.microsoft.com/office/drawing/2014/main" id="{2C92D4B3-42DE-476D-B52B-F5CF98C7FF39}"/>
              </a:ext>
            </a:extLst>
          </p:cNvPr>
          <p:cNvPicPr preferRelativeResize="0"/>
          <p:nvPr/>
        </p:nvPicPr>
        <p:blipFill rotWithShape="1">
          <a:blip r:embed="rId16">
            <a:alphaModFix/>
          </a:blip>
          <a:srcRect b="2210"/>
          <a:stretch/>
        </p:blipFill>
        <p:spPr>
          <a:xfrm>
            <a:off x="6755746" y="4762060"/>
            <a:ext cx="515361" cy="380551"/>
          </a:xfrm>
          <a:prstGeom prst="rect">
            <a:avLst/>
          </a:prstGeom>
          <a:noFill/>
          <a:ln>
            <a:noFill/>
          </a:ln>
          <a:effectLst>
            <a:outerShdw blurRad="57150" dist="19050" dir="5400000" algn="bl" rotWithShape="0">
              <a:srgbClr val="000000">
                <a:alpha val="50000"/>
              </a:srgbClr>
            </a:outerShdw>
          </a:effectLst>
        </p:spPr>
      </p:pic>
      <p:pic>
        <p:nvPicPr>
          <p:cNvPr id="38" name="Shape 108" descr="Jenny Reddish">
            <a:extLst>
              <a:ext uri="{FF2B5EF4-FFF2-40B4-BE49-F238E27FC236}">
                <a16:creationId xmlns:a16="http://schemas.microsoft.com/office/drawing/2014/main" id="{7D9739C7-4112-41CF-9C36-9386A98CE87E}"/>
              </a:ext>
            </a:extLst>
          </p:cNvPr>
          <p:cNvPicPr preferRelativeResize="0"/>
          <p:nvPr/>
        </p:nvPicPr>
        <p:blipFill rotWithShape="1">
          <a:blip r:embed="rId17">
            <a:alphaModFix/>
          </a:blip>
          <a:srcRect/>
          <a:stretch/>
        </p:blipFill>
        <p:spPr>
          <a:xfrm>
            <a:off x="6349359" y="4225506"/>
            <a:ext cx="437760" cy="382126"/>
          </a:xfrm>
          <a:prstGeom prst="rect">
            <a:avLst/>
          </a:prstGeom>
          <a:noFill/>
          <a:ln>
            <a:noFill/>
          </a:ln>
          <a:effectLst>
            <a:outerShdw blurRad="57150" dist="19050" dir="5400000" algn="bl" rotWithShape="0">
              <a:srgbClr val="000000">
                <a:alpha val="50000"/>
              </a:srgbClr>
            </a:outerShdw>
          </a:effectLst>
        </p:spPr>
      </p:pic>
      <p:pic>
        <p:nvPicPr>
          <p:cNvPr id="39" name="Shape 109" descr="Edward Turner">
            <a:extLst>
              <a:ext uri="{FF2B5EF4-FFF2-40B4-BE49-F238E27FC236}">
                <a16:creationId xmlns:a16="http://schemas.microsoft.com/office/drawing/2014/main" id="{BDD5005B-51A9-49A8-A7EF-EA583B2500BE}"/>
              </a:ext>
            </a:extLst>
          </p:cNvPr>
          <p:cNvPicPr preferRelativeResize="0"/>
          <p:nvPr/>
        </p:nvPicPr>
        <p:blipFill rotWithShape="1">
          <a:blip r:embed="rId18">
            <a:alphaModFix/>
          </a:blip>
          <a:srcRect/>
          <a:stretch/>
        </p:blipFill>
        <p:spPr>
          <a:xfrm>
            <a:off x="5944359" y="4231884"/>
            <a:ext cx="437760" cy="382126"/>
          </a:xfrm>
          <a:prstGeom prst="rect">
            <a:avLst/>
          </a:prstGeom>
          <a:noFill/>
          <a:ln>
            <a:noFill/>
          </a:ln>
          <a:effectLst>
            <a:outerShdw blurRad="57150" dist="19050" dir="5400000" algn="bl" rotWithShape="0">
              <a:srgbClr val="000000">
                <a:alpha val="50000"/>
              </a:srgbClr>
            </a:outerShdw>
          </a:effectLst>
        </p:spPr>
      </p:pic>
      <p:pic>
        <p:nvPicPr>
          <p:cNvPr id="40" name="Shape 110" descr="Agathe Ducrayon">
            <a:extLst>
              <a:ext uri="{FF2B5EF4-FFF2-40B4-BE49-F238E27FC236}">
                <a16:creationId xmlns:a16="http://schemas.microsoft.com/office/drawing/2014/main" id="{BE5B954A-F84E-40CF-BA5C-250132D8908D}"/>
              </a:ext>
            </a:extLst>
          </p:cNvPr>
          <p:cNvPicPr preferRelativeResize="0"/>
          <p:nvPr/>
        </p:nvPicPr>
        <p:blipFill rotWithShape="1">
          <a:blip r:embed="rId19">
            <a:alphaModFix/>
          </a:blip>
          <a:srcRect/>
          <a:stretch/>
        </p:blipFill>
        <p:spPr>
          <a:xfrm>
            <a:off x="7963058" y="4232491"/>
            <a:ext cx="437760" cy="382126"/>
          </a:xfrm>
          <a:prstGeom prst="rect">
            <a:avLst/>
          </a:prstGeom>
          <a:noFill/>
          <a:ln>
            <a:noFill/>
          </a:ln>
          <a:effectLst>
            <a:outerShdw blurRad="57150" dist="19050" dir="5400000" algn="bl" rotWithShape="0">
              <a:srgbClr val="000000">
                <a:alpha val="50000"/>
              </a:srgbClr>
            </a:outerShdw>
          </a:effectLst>
        </p:spPr>
      </p:pic>
      <p:pic>
        <p:nvPicPr>
          <p:cNvPr id="41" name="Shape 120">
            <a:extLst>
              <a:ext uri="{FF2B5EF4-FFF2-40B4-BE49-F238E27FC236}">
                <a16:creationId xmlns:a16="http://schemas.microsoft.com/office/drawing/2014/main" id="{32E7B09D-4A15-45DE-A22D-173AFD58F5B2}"/>
              </a:ext>
            </a:extLst>
          </p:cNvPr>
          <p:cNvPicPr preferRelativeResize="0"/>
          <p:nvPr/>
        </p:nvPicPr>
        <p:blipFill>
          <a:blip r:embed="rId20">
            <a:alphaModFix/>
          </a:blip>
          <a:stretch>
            <a:fillRect/>
          </a:stretch>
        </p:blipFill>
        <p:spPr>
          <a:xfrm>
            <a:off x="7949119" y="4748720"/>
            <a:ext cx="467896" cy="408432"/>
          </a:xfrm>
          <a:prstGeom prst="rect">
            <a:avLst/>
          </a:prstGeom>
          <a:noFill/>
          <a:ln>
            <a:noFill/>
          </a:ln>
          <a:effectLst>
            <a:outerShdw blurRad="57150" dist="19050" dir="5400000" algn="bl" rotWithShape="0">
              <a:srgbClr val="000000">
                <a:alpha val="50000"/>
              </a:srgbClr>
            </a:outerShdw>
          </a:effectLst>
        </p:spPr>
      </p:pic>
      <p:pic>
        <p:nvPicPr>
          <p:cNvPr id="42" name="Shape 121">
            <a:extLst>
              <a:ext uri="{FF2B5EF4-FFF2-40B4-BE49-F238E27FC236}">
                <a16:creationId xmlns:a16="http://schemas.microsoft.com/office/drawing/2014/main" id="{FC9CBD64-E05C-4E1B-9DF1-E348238930E6}"/>
              </a:ext>
            </a:extLst>
          </p:cNvPr>
          <p:cNvPicPr preferRelativeResize="0"/>
          <p:nvPr/>
        </p:nvPicPr>
        <p:blipFill>
          <a:blip r:embed="rId21">
            <a:alphaModFix/>
          </a:blip>
          <a:stretch>
            <a:fillRect/>
          </a:stretch>
        </p:blipFill>
        <p:spPr>
          <a:xfrm>
            <a:off x="6745303" y="4211570"/>
            <a:ext cx="467896" cy="408432"/>
          </a:xfrm>
          <a:prstGeom prst="rect">
            <a:avLst/>
          </a:prstGeom>
          <a:noFill/>
          <a:ln>
            <a:noFill/>
          </a:ln>
          <a:effectLst>
            <a:outerShdw blurRad="57150" dist="19050" dir="5400000" algn="bl" rotWithShape="0">
              <a:srgbClr val="000000">
                <a:alpha val="50000"/>
              </a:srgbClr>
            </a:outerShdw>
          </a:effectLst>
        </p:spPr>
      </p:pic>
      <p:pic>
        <p:nvPicPr>
          <p:cNvPr id="43" name="Shape 122">
            <a:extLst>
              <a:ext uri="{FF2B5EF4-FFF2-40B4-BE49-F238E27FC236}">
                <a16:creationId xmlns:a16="http://schemas.microsoft.com/office/drawing/2014/main" id="{00C7D2A2-427F-410A-9A64-3D5E45AFE3F7}"/>
              </a:ext>
            </a:extLst>
          </p:cNvPr>
          <p:cNvPicPr preferRelativeResize="0"/>
          <p:nvPr/>
        </p:nvPicPr>
        <p:blipFill>
          <a:blip r:embed="rId22">
            <a:alphaModFix/>
          </a:blip>
          <a:stretch>
            <a:fillRect/>
          </a:stretch>
        </p:blipFill>
        <p:spPr>
          <a:xfrm>
            <a:off x="7177284" y="4211570"/>
            <a:ext cx="467896" cy="408432"/>
          </a:xfrm>
          <a:prstGeom prst="rect">
            <a:avLst/>
          </a:prstGeom>
          <a:noFill/>
          <a:ln>
            <a:noFill/>
          </a:ln>
          <a:effectLst>
            <a:outerShdw blurRad="57150" dist="19050" dir="5400000" algn="bl" rotWithShape="0">
              <a:srgbClr val="000000">
                <a:alpha val="50000"/>
              </a:srgbClr>
            </a:outerShdw>
          </a:effectLst>
        </p:spPr>
      </p:pic>
      <p:pic>
        <p:nvPicPr>
          <p:cNvPr id="44" name="Shape 124">
            <a:extLst>
              <a:ext uri="{FF2B5EF4-FFF2-40B4-BE49-F238E27FC236}">
                <a16:creationId xmlns:a16="http://schemas.microsoft.com/office/drawing/2014/main" id="{A38F9A2B-E597-47CA-A2DF-EFBB9D96AD34}"/>
              </a:ext>
            </a:extLst>
          </p:cNvPr>
          <p:cNvPicPr preferRelativeResize="0"/>
          <p:nvPr/>
        </p:nvPicPr>
        <p:blipFill>
          <a:blip r:embed="rId23">
            <a:alphaModFix/>
          </a:blip>
          <a:stretch>
            <a:fillRect/>
          </a:stretch>
        </p:blipFill>
        <p:spPr>
          <a:xfrm>
            <a:off x="5930419" y="4762060"/>
            <a:ext cx="467896" cy="380551"/>
          </a:xfrm>
          <a:prstGeom prst="rect">
            <a:avLst/>
          </a:prstGeom>
          <a:noFill/>
          <a:ln>
            <a:noFill/>
          </a:ln>
          <a:effectLst>
            <a:outerShdw blurRad="57150" dist="19050" dir="5400000" algn="bl" rotWithShape="0">
              <a:srgbClr val="000000">
                <a:alpha val="50000"/>
              </a:srgbClr>
            </a:outerShdw>
          </a:effectLst>
        </p:spPr>
      </p:pic>
      <p:pic>
        <p:nvPicPr>
          <p:cNvPr id="45" name="Shape 125">
            <a:extLst>
              <a:ext uri="{FF2B5EF4-FFF2-40B4-BE49-F238E27FC236}">
                <a16:creationId xmlns:a16="http://schemas.microsoft.com/office/drawing/2014/main" id="{370AFC53-6596-4EE8-A7AE-755AE1DA0D22}"/>
              </a:ext>
            </a:extLst>
          </p:cNvPr>
          <p:cNvPicPr preferRelativeResize="0"/>
          <p:nvPr/>
        </p:nvPicPr>
        <p:blipFill>
          <a:blip r:embed="rId24">
            <a:alphaModFix/>
          </a:blip>
          <a:stretch>
            <a:fillRect/>
          </a:stretch>
        </p:blipFill>
        <p:spPr>
          <a:xfrm>
            <a:off x="6362240" y="4762060"/>
            <a:ext cx="439078" cy="383276"/>
          </a:xfrm>
          <a:prstGeom prst="rect">
            <a:avLst/>
          </a:prstGeom>
          <a:noFill/>
          <a:ln>
            <a:noFill/>
          </a:ln>
          <a:effectLst>
            <a:outerShdw blurRad="57150" dist="19050" dir="5400000" algn="bl" rotWithShape="0">
              <a:srgbClr val="000000">
                <a:alpha val="50000"/>
              </a:srgbClr>
            </a:outerShdw>
          </a:effectLst>
        </p:spPr>
      </p:pic>
      <p:pic>
        <p:nvPicPr>
          <p:cNvPr id="46" name="Shape 126">
            <a:extLst>
              <a:ext uri="{FF2B5EF4-FFF2-40B4-BE49-F238E27FC236}">
                <a16:creationId xmlns:a16="http://schemas.microsoft.com/office/drawing/2014/main" id="{3CC682E0-A04D-48BF-9402-99D24BCC3528}"/>
              </a:ext>
            </a:extLst>
          </p:cNvPr>
          <p:cNvPicPr preferRelativeResize="0"/>
          <p:nvPr/>
        </p:nvPicPr>
        <p:blipFill rotWithShape="1">
          <a:blip r:embed="rId25">
            <a:alphaModFix/>
          </a:blip>
          <a:srcRect b="8858"/>
          <a:stretch/>
        </p:blipFill>
        <p:spPr>
          <a:xfrm>
            <a:off x="7177284" y="4763503"/>
            <a:ext cx="437760" cy="380551"/>
          </a:xfrm>
          <a:prstGeom prst="rect">
            <a:avLst/>
          </a:prstGeom>
          <a:noFill/>
          <a:ln>
            <a:noFill/>
          </a:ln>
          <a:effectLst>
            <a:outerShdw blurRad="57150" dist="19050" dir="5400000" algn="bl" rotWithShape="0">
              <a:srgbClr val="000000">
                <a:alpha val="50000"/>
              </a:srgbClr>
            </a:outerShdw>
          </a:effectLst>
        </p:spPr>
      </p:pic>
      <p:pic>
        <p:nvPicPr>
          <p:cNvPr id="47" name="Shape 127">
            <a:extLst>
              <a:ext uri="{FF2B5EF4-FFF2-40B4-BE49-F238E27FC236}">
                <a16:creationId xmlns:a16="http://schemas.microsoft.com/office/drawing/2014/main" id="{3E6CF77B-236B-4EF8-B8D6-28E22D516BC6}"/>
              </a:ext>
            </a:extLst>
          </p:cNvPr>
          <p:cNvPicPr preferRelativeResize="0"/>
          <p:nvPr/>
        </p:nvPicPr>
        <p:blipFill>
          <a:blip r:embed="rId26">
            <a:alphaModFix/>
          </a:blip>
          <a:stretch>
            <a:fillRect/>
          </a:stretch>
        </p:blipFill>
        <p:spPr>
          <a:xfrm>
            <a:off x="7558059" y="4761225"/>
            <a:ext cx="437760" cy="382126"/>
          </a:xfrm>
          <a:prstGeom prst="rect">
            <a:avLst/>
          </a:prstGeom>
          <a:noFill/>
          <a:ln>
            <a:noFill/>
          </a:ln>
          <a:effectLst>
            <a:outerShdw blurRad="57150" dist="19050" dir="5400000" algn="bl" rotWithShape="0">
              <a:srgbClr val="000000">
                <a:alpha val="50000"/>
              </a:srgbClr>
            </a:outerShdw>
          </a:effectLst>
        </p:spPr>
      </p:pic>
      <p:pic>
        <p:nvPicPr>
          <p:cNvPr id="48" name="Shape 128" descr="Greine Jordan">
            <a:extLst>
              <a:ext uri="{FF2B5EF4-FFF2-40B4-BE49-F238E27FC236}">
                <a16:creationId xmlns:a16="http://schemas.microsoft.com/office/drawing/2014/main" id="{C3DD8BC1-E813-460A-A7D4-116866BF1692}"/>
              </a:ext>
            </a:extLst>
          </p:cNvPr>
          <p:cNvPicPr preferRelativeResize="0"/>
          <p:nvPr/>
        </p:nvPicPr>
        <p:blipFill rotWithShape="1">
          <a:blip r:embed="rId27">
            <a:alphaModFix/>
          </a:blip>
          <a:srcRect/>
          <a:stretch/>
        </p:blipFill>
        <p:spPr>
          <a:xfrm>
            <a:off x="7574128" y="4231885"/>
            <a:ext cx="439078" cy="383276"/>
          </a:xfrm>
          <a:prstGeom prst="rect">
            <a:avLst/>
          </a:prstGeom>
          <a:noFill/>
          <a:ln>
            <a:noFill/>
          </a:ln>
          <a:effectLst>
            <a:outerShdw blurRad="57150" dist="19050" dir="5400000" algn="bl" rotWithShape="0">
              <a:srgbClr val="000000">
                <a:alpha val="50000"/>
              </a:srgbClr>
            </a:outerShdw>
          </a:effectLst>
        </p:spPr>
      </p:pic>
      <p:pic>
        <p:nvPicPr>
          <p:cNvPr id="50" name="Shape 112">
            <a:extLst>
              <a:ext uri="{FF2B5EF4-FFF2-40B4-BE49-F238E27FC236}">
                <a16:creationId xmlns:a16="http://schemas.microsoft.com/office/drawing/2014/main" id="{86D825BE-9FF0-4C23-AE5C-3B3CE77A7FB6}"/>
              </a:ext>
            </a:extLst>
          </p:cNvPr>
          <p:cNvPicPr preferRelativeResize="0"/>
          <p:nvPr/>
        </p:nvPicPr>
        <p:blipFill>
          <a:blip r:embed="rId28">
            <a:alphaModFix/>
          </a:blip>
          <a:stretch>
            <a:fillRect/>
          </a:stretch>
        </p:blipFill>
        <p:spPr>
          <a:xfrm>
            <a:off x="8199262" y="1447803"/>
            <a:ext cx="691702" cy="703102"/>
          </a:xfrm>
          <a:prstGeom prst="rect">
            <a:avLst/>
          </a:prstGeom>
          <a:noFill/>
          <a:ln>
            <a:noFill/>
          </a:ln>
          <a:effectLst>
            <a:outerShdw blurRad="57150" dist="19050" dir="5400000" algn="bl" rotWithShape="0">
              <a:srgbClr val="000000">
                <a:alpha val="50000"/>
              </a:srgbClr>
            </a:outerShdw>
          </a:effectLst>
        </p:spPr>
      </p:pic>
      <p:pic>
        <p:nvPicPr>
          <p:cNvPr id="52" name="Shape 117">
            <a:extLst>
              <a:ext uri="{FF2B5EF4-FFF2-40B4-BE49-F238E27FC236}">
                <a16:creationId xmlns:a16="http://schemas.microsoft.com/office/drawing/2014/main" id="{A362A05A-9D8C-4E7A-B34E-4927005DE289}"/>
              </a:ext>
            </a:extLst>
          </p:cNvPr>
          <p:cNvPicPr preferRelativeResize="0"/>
          <p:nvPr/>
        </p:nvPicPr>
        <p:blipFill>
          <a:blip r:embed="rId29">
            <a:alphaModFix/>
          </a:blip>
          <a:stretch>
            <a:fillRect/>
          </a:stretch>
        </p:blipFill>
        <p:spPr>
          <a:xfrm>
            <a:off x="8121637" y="2209800"/>
            <a:ext cx="775606" cy="639621"/>
          </a:xfrm>
          <a:prstGeom prst="rect">
            <a:avLst/>
          </a:prstGeom>
          <a:noFill/>
          <a:ln>
            <a:noFill/>
          </a:ln>
          <a:effectLst>
            <a:outerShdw blurRad="57150" dist="19050" dir="5400000" algn="bl" rotWithShape="0">
              <a:srgbClr val="000000">
                <a:alpha val="50000"/>
              </a:srgbClr>
            </a:outerShdw>
          </a:effectLst>
        </p:spPr>
      </p:pic>
      <p:pic>
        <p:nvPicPr>
          <p:cNvPr id="53" name="Shape 129">
            <a:extLst>
              <a:ext uri="{FF2B5EF4-FFF2-40B4-BE49-F238E27FC236}">
                <a16:creationId xmlns:a16="http://schemas.microsoft.com/office/drawing/2014/main" id="{7FEE9211-F66A-4E17-8F0D-1409BA9F25C9}"/>
              </a:ext>
            </a:extLst>
          </p:cNvPr>
          <p:cNvPicPr preferRelativeResize="0"/>
          <p:nvPr/>
        </p:nvPicPr>
        <p:blipFill>
          <a:blip r:embed="rId30">
            <a:alphaModFix/>
          </a:blip>
          <a:stretch>
            <a:fillRect/>
          </a:stretch>
        </p:blipFill>
        <p:spPr>
          <a:xfrm>
            <a:off x="7459369" y="2205585"/>
            <a:ext cx="625754" cy="621392"/>
          </a:xfrm>
          <a:prstGeom prst="rect">
            <a:avLst/>
          </a:prstGeom>
          <a:noFill/>
          <a:ln>
            <a:noFill/>
          </a:ln>
          <a:effectLst>
            <a:outerShdw blurRad="57150" dist="19050" dir="5400000" algn="bl" rotWithShape="0">
              <a:srgbClr val="000000">
                <a:alpha val="50000"/>
              </a:srgbClr>
            </a:outerShdw>
          </a:effectLst>
        </p:spPr>
      </p:pic>
      <p:sp>
        <p:nvSpPr>
          <p:cNvPr id="54" name="TextBox 53">
            <a:extLst>
              <a:ext uri="{FF2B5EF4-FFF2-40B4-BE49-F238E27FC236}">
                <a16:creationId xmlns:a16="http://schemas.microsoft.com/office/drawing/2014/main" id="{CA329CDB-77E3-4205-B285-E1C1AD4A6DE3}"/>
              </a:ext>
            </a:extLst>
          </p:cNvPr>
          <p:cNvSpPr txBox="1"/>
          <p:nvPr/>
        </p:nvSpPr>
        <p:spPr>
          <a:xfrm rot="16200000">
            <a:off x="5603407" y="1920332"/>
            <a:ext cx="1588419" cy="338554"/>
          </a:xfrm>
          <a:prstGeom prst="rect">
            <a:avLst/>
          </a:prstGeom>
          <a:noFill/>
        </p:spPr>
        <p:txBody>
          <a:bodyPr wrap="square" rtlCol="0">
            <a:spAutoFit/>
          </a:bodyPr>
          <a:lstStyle/>
          <a:p>
            <a:r>
              <a:rPr lang="en-GB" sz="1600" dirty="0">
                <a:latin typeface="Gill Sans MT" panose="020B0502020104020203" pitchFamily="34" charset="0"/>
              </a:rPr>
              <a:t>Domain Experts</a:t>
            </a:r>
          </a:p>
        </p:txBody>
      </p:sp>
      <p:pic>
        <p:nvPicPr>
          <p:cNvPr id="55" name="Shape 130">
            <a:extLst>
              <a:ext uri="{FF2B5EF4-FFF2-40B4-BE49-F238E27FC236}">
                <a16:creationId xmlns:a16="http://schemas.microsoft.com/office/drawing/2014/main" id="{DD7CD65D-2760-4AE0-938F-67B643FF08FE}"/>
              </a:ext>
            </a:extLst>
          </p:cNvPr>
          <p:cNvPicPr preferRelativeResize="0"/>
          <p:nvPr/>
        </p:nvPicPr>
        <p:blipFill>
          <a:blip r:embed="rId31">
            <a:alphaModFix/>
          </a:blip>
          <a:stretch>
            <a:fillRect/>
          </a:stretch>
        </p:blipFill>
        <p:spPr>
          <a:xfrm>
            <a:off x="2203200" y="4320876"/>
            <a:ext cx="583680" cy="812112"/>
          </a:xfrm>
          <a:prstGeom prst="rect">
            <a:avLst/>
          </a:prstGeom>
          <a:noFill/>
          <a:ln>
            <a:noFill/>
          </a:ln>
          <a:effectLst>
            <a:outerShdw blurRad="57150" dist="19050" dir="5400000" algn="bl" rotWithShape="0">
              <a:srgbClr val="000000">
                <a:alpha val="50000"/>
              </a:srgbClr>
            </a:outerShdw>
          </a:effectLst>
        </p:spPr>
      </p:pic>
      <p:pic>
        <p:nvPicPr>
          <p:cNvPr id="18" name="Picture 17">
            <a:extLst>
              <a:ext uri="{FF2B5EF4-FFF2-40B4-BE49-F238E27FC236}">
                <a16:creationId xmlns:a16="http://schemas.microsoft.com/office/drawing/2014/main" id="{2D1D1CB3-1DDF-43E8-A2EF-76468700F1C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391400" y="1447800"/>
            <a:ext cx="718950" cy="718950"/>
          </a:xfrm>
          <a:prstGeom prst="rect">
            <a:avLst/>
          </a:prstGeom>
        </p:spPr>
      </p:pic>
      <p:pic>
        <p:nvPicPr>
          <p:cNvPr id="20" name="Picture 19">
            <a:extLst>
              <a:ext uri="{FF2B5EF4-FFF2-40B4-BE49-F238E27FC236}">
                <a16:creationId xmlns:a16="http://schemas.microsoft.com/office/drawing/2014/main" id="{B21BD48F-57FF-471D-A5A9-0102113A0D6C}"/>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629400" y="2209800"/>
            <a:ext cx="741274" cy="741274"/>
          </a:xfrm>
          <a:prstGeom prst="rect">
            <a:avLst/>
          </a:prstGeom>
        </p:spPr>
      </p:pic>
      <p:pic>
        <p:nvPicPr>
          <p:cNvPr id="51" name="Picture 50" descr="Image result for tom currie">
            <a:extLst>
              <a:ext uri="{FF2B5EF4-FFF2-40B4-BE49-F238E27FC236}">
                <a16:creationId xmlns:a16="http://schemas.microsoft.com/office/drawing/2014/main" id="{74AAB399-C2B1-4DE3-8F01-0E811A4986AB}"/>
              </a:ext>
            </a:extLst>
          </p:cNvPr>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636582" y="1447800"/>
            <a:ext cx="754818" cy="726178"/>
          </a:xfrm>
          <a:prstGeom prst="rect">
            <a:avLst/>
          </a:prstGeom>
          <a:noFill/>
          <a:ln>
            <a:noFill/>
          </a:ln>
        </p:spPr>
      </p:pic>
    </p:spTree>
    <p:extLst>
      <p:ext uri="{BB962C8B-B14F-4D97-AF65-F5344CB8AC3E}">
        <p14:creationId xmlns:p14="http://schemas.microsoft.com/office/powerpoint/2010/main" val="2102698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04800"/>
            <a:ext cx="8686800" cy="609600"/>
          </a:xfrm>
        </p:spPr>
        <p:txBody>
          <a:bodyPr/>
          <a:lstStyle/>
          <a:p>
            <a:pPr eaLnBrk="1" hangingPunct="1"/>
            <a:r>
              <a:rPr lang="en-US" sz="3200" dirty="0">
                <a:latin typeface="Comic Sans MS" pitchFamily="66" charset="0"/>
              </a:rPr>
              <a:t>Testing theories with Seshat data</a:t>
            </a:r>
          </a:p>
        </p:txBody>
      </p:sp>
      <p:sp>
        <p:nvSpPr>
          <p:cNvPr id="23555" name="Rectangle 3"/>
          <p:cNvSpPr>
            <a:spLocks noGrp="1" noChangeArrowheads="1"/>
          </p:cNvSpPr>
          <p:nvPr>
            <p:ph type="body" idx="4294967295"/>
          </p:nvPr>
        </p:nvSpPr>
        <p:spPr>
          <a:xfrm>
            <a:off x="457200" y="990600"/>
            <a:ext cx="8458200" cy="5638800"/>
          </a:xfrm>
        </p:spPr>
        <p:txBody>
          <a:bodyPr/>
          <a:lstStyle/>
          <a:p>
            <a:r>
              <a:rPr lang="en-US" sz="2800" dirty="0">
                <a:latin typeface="Comic Sans MS" pitchFamily="66" charset="0"/>
              </a:rPr>
              <a:t>Response variable: specialized governance</a:t>
            </a:r>
          </a:p>
          <a:p>
            <a:pPr lvl="2"/>
            <a:r>
              <a:rPr lang="en-US" sz="2000" dirty="0">
                <a:latin typeface="Comic Sans MS" pitchFamily="66" charset="0"/>
              </a:rPr>
              <a:t>the state (def): a politically centralized territorial polity with internally specialized administrative organization</a:t>
            </a:r>
          </a:p>
          <a:p>
            <a:r>
              <a:rPr lang="en-US" sz="2800" dirty="0">
                <a:latin typeface="Comic Sans MS" pitchFamily="66" charset="0"/>
              </a:rPr>
              <a:t>Predictor variables:</a:t>
            </a:r>
          </a:p>
          <a:p>
            <a:pPr lvl="1"/>
            <a:r>
              <a:rPr lang="en-US" sz="2400" dirty="0">
                <a:latin typeface="Comic Sans MS" pitchFamily="66" charset="0"/>
              </a:rPr>
              <a:t>Social scale</a:t>
            </a:r>
          </a:p>
          <a:p>
            <a:pPr lvl="2"/>
            <a:r>
              <a:rPr lang="en-US" sz="2000" dirty="0">
                <a:latin typeface="Comic Sans MS" pitchFamily="66" charset="0"/>
              </a:rPr>
              <a:t>polity population</a:t>
            </a:r>
          </a:p>
          <a:p>
            <a:pPr lvl="2"/>
            <a:r>
              <a:rPr lang="en-US" sz="2000" dirty="0">
                <a:latin typeface="Comic Sans MS" pitchFamily="66" charset="0"/>
              </a:rPr>
              <a:t>polity territory</a:t>
            </a:r>
          </a:p>
          <a:p>
            <a:pPr lvl="2"/>
            <a:r>
              <a:rPr lang="en-US" sz="2000" dirty="0">
                <a:latin typeface="Comic Sans MS" pitchFamily="66" charset="0"/>
              </a:rPr>
              <a:t>population of the largest settlement</a:t>
            </a:r>
          </a:p>
          <a:p>
            <a:pPr lvl="1"/>
            <a:r>
              <a:rPr lang="en-US" sz="2400" dirty="0">
                <a:latin typeface="Comic Sans MS" pitchFamily="66" charset="0"/>
              </a:rPr>
              <a:t>Proxies for other potential evolutionary forces</a:t>
            </a:r>
          </a:p>
          <a:p>
            <a:pPr lvl="2"/>
            <a:r>
              <a:rPr lang="en-US" sz="2000" dirty="0">
                <a:latin typeface="Comic Sans MS" pitchFamily="66" charset="0"/>
              </a:rPr>
              <a:t>stratification</a:t>
            </a:r>
          </a:p>
          <a:p>
            <a:pPr lvl="2"/>
            <a:r>
              <a:rPr lang="en-US" sz="2000" dirty="0">
                <a:latin typeface="Comic Sans MS" pitchFamily="66" charset="0"/>
              </a:rPr>
              <a:t>provision of public goods</a:t>
            </a:r>
          </a:p>
          <a:p>
            <a:pPr lvl="1"/>
            <a:r>
              <a:rPr lang="en-US" sz="2400" dirty="0">
                <a:latin typeface="Comic Sans MS" pitchFamily="66" charset="0"/>
              </a:rPr>
              <a:t>Possible “pre-conditions”</a:t>
            </a:r>
          </a:p>
          <a:p>
            <a:pPr lvl="2"/>
            <a:r>
              <a:rPr lang="en-US" sz="2000" dirty="0">
                <a:latin typeface="Comic Sans MS" pitchFamily="66" charset="0"/>
              </a:rPr>
              <a:t>information systems</a:t>
            </a:r>
          </a:p>
          <a:p>
            <a:pPr lvl="2"/>
            <a:r>
              <a:rPr lang="en-US" sz="2000" dirty="0">
                <a:latin typeface="Comic Sans MS" pitchFamily="66" charset="0"/>
              </a:rPr>
              <a:t>money</a:t>
            </a:r>
          </a:p>
        </p:txBody>
      </p:sp>
    </p:spTree>
    <p:extLst>
      <p:ext uri="{BB962C8B-B14F-4D97-AF65-F5344CB8AC3E}">
        <p14:creationId xmlns:p14="http://schemas.microsoft.com/office/powerpoint/2010/main" val="2651978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44841-D1CD-4EC9-9D47-764D3A38B53D}"/>
              </a:ext>
            </a:extLst>
          </p:cNvPr>
          <p:cNvPicPr>
            <a:picLocks noChangeAspect="1"/>
          </p:cNvPicPr>
          <p:nvPr/>
        </p:nvPicPr>
        <p:blipFill>
          <a:blip r:embed="rId2"/>
          <a:stretch>
            <a:fillRect/>
          </a:stretch>
        </p:blipFill>
        <p:spPr>
          <a:xfrm>
            <a:off x="0" y="1549094"/>
            <a:ext cx="7086600" cy="5297915"/>
          </a:xfrm>
          <a:prstGeom prst="rect">
            <a:avLst/>
          </a:prstGeom>
        </p:spPr>
      </p:pic>
      <p:pic>
        <p:nvPicPr>
          <p:cNvPr id="4" name="Picture 3">
            <a:extLst>
              <a:ext uri="{FF2B5EF4-FFF2-40B4-BE49-F238E27FC236}">
                <a16:creationId xmlns:a16="http://schemas.microsoft.com/office/drawing/2014/main" id="{B0F5E572-FD3C-4FAD-9BE4-A4660E79BD8B}"/>
              </a:ext>
            </a:extLst>
          </p:cNvPr>
          <p:cNvPicPr>
            <a:picLocks noChangeAspect="1"/>
          </p:cNvPicPr>
          <p:nvPr/>
        </p:nvPicPr>
        <p:blipFill rotWithShape="1">
          <a:blip r:embed="rId3"/>
          <a:srcRect t="7902" b="34815"/>
          <a:stretch/>
        </p:blipFill>
        <p:spPr>
          <a:xfrm>
            <a:off x="2438400" y="-76200"/>
            <a:ext cx="6858000" cy="2209800"/>
          </a:xfrm>
          <a:prstGeom prst="rect">
            <a:avLst/>
          </a:prstGeom>
        </p:spPr>
      </p:pic>
    </p:spTree>
    <p:extLst>
      <p:ext uri="{BB962C8B-B14F-4D97-AF65-F5344CB8AC3E}">
        <p14:creationId xmlns:p14="http://schemas.microsoft.com/office/powerpoint/2010/main" val="1337498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http://evolution-institute.org/sites/default/files/image/sesha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685800" cy="1543050"/>
          </a:xfrm>
          <a:prstGeom prst="rect">
            <a:avLst/>
          </a:prstGeom>
          <a:noFill/>
          <a:extLst>
            <a:ext uri="{909E8E84-426E-40dd-AFC4-6F175D3DCCD1}">
              <a14:hiddenFill xmlns="" xmlns:a14="http://schemas.microsoft.com/office/drawing/2010/main">
                <a:solidFill>
                  <a:srgbClr val="FFFFFF"/>
                </a:solidFill>
              </a14:hiddenFill>
            </a:ext>
          </a:extLst>
        </p:spPr>
      </p:pic>
      <p:pic>
        <p:nvPicPr>
          <p:cNvPr id="133124" name="Picture 4" descr="http://evolution-institute.org/sites/default/files/220px-Seshat.svg_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09880"/>
            <a:ext cx="685800" cy="15430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600200" y="313174"/>
            <a:ext cx="6172200" cy="523220"/>
          </a:xfrm>
          <a:prstGeom prst="rect">
            <a:avLst/>
          </a:prstGeom>
        </p:spPr>
        <p:txBody>
          <a:bodyPr wrap="square">
            <a:spAutoFit/>
          </a:bodyPr>
          <a:lstStyle/>
          <a:p>
            <a:r>
              <a:rPr lang="en-US" sz="2800" b="1">
                <a:solidFill>
                  <a:srgbClr val="CC6600"/>
                </a:solidFill>
              </a:rPr>
              <a:t>SESHAT: Global History Databank</a:t>
            </a:r>
          </a:p>
        </p:txBody>
      </p:sp>
      <p:sp>
        <p:nvSpPr>
          <p:cNvPr id="4" name="Rectangle 3"/>
          <p:cNvSpPr/>
          <p:nvPr/>
        </p:nvSpPr>
        <p:spPr>
          <a:xfrm>
            <a:off x="1219200" y="1129605"/>
            <a:ext cx="4800600" cy="2800767"/>
          </a:xfrm>
          <a:prstGeom prst="rect">
            <a:avLst/>
          </a:prstGeom>
        </p:spPr>
        <p:txBody>
          <a:bodyPr wrap="square">
            <a:spAutoFit/>
          </a:bodyPr>
          <a:lstStyle/>
          <a:p>
            <a:r>
              <a:rPr lang="en-US" sz="4000" b="1">
                <a:solidFill>
                  <a:srgbClr val="C00000"/>
                </a:solidFill>
              </a:rPr>
              <a:t>Acknowledgments</a:t>
            </a:r>
            <a:endParaRPr lang="en-US" sz="3200" b="1">
              <a:solidFill>
                <a:srgbClr val="C00000"/>
              </a:solidFill>
            </a:endParaRPr>
          </a:p>
          <a:p>
            <a:endParaRPr lang="en-US" sz="2800" b="1"/>
          </a:p>
          <a:p>
            <a:r>
              <a:rPr lang="en-US" sz="2400"/>
              <a:t>Bernard Winograd</a:t>
            </a:r>
          </a:p>
          <a:p>
            <a:r>
              <a:rPr lang="en-US" sz="2400"/>
              <a:t>Jim Bennett</a:t>
            </a:r>
            <a:endParaRPr lang="en-US" sz="2800"/>
          </a:p>
          <a:p>
            <a:endParaRPr lang="en-US" sz="2800" b="1"/>
          </a:p>
          <a:p>
            <a:r>
              <a:rPr lang="en-US" sz="2800" b="1" i="1"/>
              <a:t>Tricoastal Foundation </a:t>
            </a:r>
          </a:p>
        </p:txBody>
      </p:sp>
      <p:pic>
        <p:nvPicPr>
          <p:cNvPr id="133125" name="Picture 5" descr="C:\Users\Peter Turchin\Desktop\EI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5972382"/>
            <a:ext cx="5257800" cy="88561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AutoShape 4" descr="data:image/jpeg;base64,/9j/4AAQSkZJRgABAQAAAQABAAD/2wCEAAkGBxQTEhQUExQWFRUXGBwUGBcYGBwfIBwXIB4cHh4cHBoeHSgkHh8lHR8fIzEhJykvLjIuGSAzOjMsPCgtLysBCgoKDgwOFxAQGDccHBwsLCwsLCw4KywsLCwsLCwsLCwsLCwsKywsLCwsLCwsLCwsLCwsLDcsLCwsLCw3NzcsLP/AABEIADYCDAMBIgACEQEDEQH/xAAbAAACAwEBAQAAAAAAAAAAAAAABgQFBwMBAv/EAEUQAAIBAgQDBgQDBQUHAwUAAAECAwQRAAUSIQYTMRYiQVFSlAcUYdIycYEjQpGhsRUkcnSyJTNTYnPB0XWDswgmNTZD/8QAFgEBAQEAAAAAAAAAAAAAAAAAAAEC/8QAHxEBAAIDAQEBAAMAAAAAAAAAAAJRARETMSFBA2Fx/9oADAMBAAIRAxEAPwBg+N0b09L81DNPHLrWPuTSKumx/wD5htN/ra+NByzLlp4uWrSOoudUsjO31u7kn+e2EP8A+oH/APF/+8n9Gxo1ShKMB1IIH6jEtWdZDWS5xUTyc2WKggk5cQiYoZ36lmdSG0AWIAtfWPqBI4u4fqKWNqugqZxJCpd4ZZXljkQA6u7IxswAuLHwt43xA+AtUFpJqV7LNBM2tNtQBtubde+GW/8Ay28sP/EFakVNPJIdKLG5Y/SxxP7EbhHPFraSKoTbWveHpcbMvj0N8I/G+WsmZ5dElTVolW83OVaiS3cCMAg1dwbkELbbpbrix+B1C8WVoXFuY7SL/hNgD+tr/rjh8SYBJmmSISwDPUAlSQfwxHYjcbjww/A8PlSmDkapQmnRqEr67Dx5t9V9ut74RPhNTO71sktRUzGCqlpYxJM7KI1tYlSbFt+tvD88OHZuPrzan3En/nCr8GogiZiguQuYTKCxJNgEG7Hcn6nrh+oufiPQaqKaYSzRPDFI6GKV03sDdgpAbp+8PPpfCr8NOKpoZBQZi55jBZKeWQkl1fcKXY965NlP0K9Rh1+IR/2ZXf5eT/ScUXEvBi1+X0zIdFTFCjwyDY6ggIUsNwLgG46Gxwz78V5neTA5pSLz6oJOk8jotRKF1x8rTpAbujvm4Gx22xoAxkHBnFElZmFFHUKUqqaOqimFuv8AuQp/PukH6i/QjGwDFwZL3G2Uy1VK1PEwTmsiyN4rFqBcr5ta9h5/TCD8UcrNDSxSU9TWB2lWMs1VM1xY32L2BNsa8TjMvjyf7lB/mF/ocSXhhNz7gMvFFJTT1POjkiqFWWpldGKsGsVdiB5ggbEYvPiBTXoamQPKjQwyzoY5HTvrGxW+gjUL/unbF/S/gX/CP6Yp+Oj/ALNr/wDKT/8Axvi4CRwNSJPlUVVWVVUCDJrkFVMuwlZVvpYX6AYauCslqaRqmKaaSeIyLJBJK+t9JWzKx2tYqNgLd646nCJwdwsavIo+XJIshkdgvNIjOmdu6V6WIF+m5xrZzCLmrDrHNZTIE8dANi1vAXNr/wDjEx4ZZn8U8rnR9dJU1MbmKaqdVmkIYRcu4VNeldiTsP3bW3w9cGZ6K2ignHV1swvezjZhewv3gfDEbNSDmdIpF709T/DVAD/XGb5XmD5VUZhlsX4pnVqMAXs8ulQfKyqQd/8Ah9epw8Bxznk8+Y0wjmmjpWqBRhUd05hV1Ezgra4u4jBubGM9DcY2KnowkYiDOVC6Ls7M1rWuXJuT9b3xlPxBy5aWoyKJDcRzruerESREsfqxuSfqca/fDH6MrynLdWdVdG09WYIoUdFNVNcMyoSb67nqdidsdVrJ8uzmno1nknpapdQWZy7xtZgdLtckXUHc23ItffHlLA78R1wjlaI8iIkqqsSNCbWYH+mGnK+Coo6s1ksstTUfhV5SLRrYjSiqAo2J3t+8fM3BY+MweFIJ4pp43klWFgk0iro3/cDab/W18aBkeXLBEEVpGB715JHka5Av3nJNvphB+Ox/u1L/AJlf6HGkwtZV/If0GGPcn4+a6mEiMjFgGUqSrFWAPkwNwfqN8ZfwflpnrMyp5airaOnlCx/3qYEDfYsHBP640rLMzjnDtE2oI7REjpqU2YA+Nj44zXhLKxPmWcgySx/trAxSFTuDvtsT+YOLkwusiyqSOtjqKWpmqaKVJIXWSV5BHIhPfDO1yNalPMFj4fhn55wxJV10ckkkkdPFCVUQyMjvI7d4M6sCECqhAHUnrtv24Nov7PoYaeeQahK8YYm+ppJnZBe27EML/W+Ge+GkZTUZVbPI6H5is+Xak55X5ua/M1uL69d+g6X8MMeUcHtS5kamOSSSF6cxMJZGkdXDKVCs7ElCNRt4G/ntW1Z/+6If/Tz/AK5MaNfE0rPK7NZcwzKSggkeGnpgGqZYzZ3fa0SN1QdQWG/dPTYmdxBwU5i1UdXVQ1Cd6MtUSujEfuyI7EEHpf8AI72sV34f1IhzzNIJO7JKwkQH94Alv46GVreV/I41RnFv54Y+mShwBxE1fSuk4MdTETBOq3U33AZbG4uPH1A22thBzPM6vK8wqJVkmnoYZY4JEllZ7CSJJP3rkWLGzeNgD54YvhInMq81qVH7KSoKo3npLE2+m/XF9k9Kk1XnEcih0eWFWU+Kmli64ej64pVKzL2ngqJEtE00UkMjLuFv3grDUARYqehv44uuGsuEFOiCSWS4DF5XLsWIFyWP9BYDwAxkVTJLkb1NHLdqCpWQwSG5KOyn8R8/Ajx2I8cbTl/+6j/wL/QYY9MpGMr+LqvBLSSRT1CGeoWORVnkC6QFFlQNZf0A3JONVxlnxyF/7OANj80LHyPd3/Triy8MLjPOB0eNo4KysiqCpeP++TG5HmjObrci5G/TcYtpM3aky1ais/3kcCGUXF2l0gFQel2c2H54jUOR1CZkk7zNPEKWSHvKi6HMkTdFtfUFPh+79cRPjPQvLlU4Q20FZWFvxIpuwP5Dvfmo/MRHDhHKJ62IVtZNLedQ8UEUrxpFEd12RhqYixufC31xVcRTVGSTR1AnmqKCV+XJFM7O0THfUjm7W0g7HxUjxGHTgPN0qcvppVK7xqrBf3XUAMtvCxB/S2F744Varlbx2vJLLFHEoFyzh1ewHXop/iPPBTHxPl61FMx5kselWlR4pWja+kkXKkXH0Nx0wv8Awjoy9FDVyTTyyyqwbmTOyga7d1GbSCNI3tfc+eL+hozDlqQsbtHSCMmxFysVibfpin+DUqnKKWxBsHBsb2Ottj9en8cWsohcRZC39p0iiepWGoE5kRamZf2irqGkB+4ov0Ww8MOOcZOtRGI2eVLHUGikdGuAQLspBI36Ha9sU2ezg5rlsY/Eq1EpH/LoC/xuemGottiDE+AuKamhljSukeSlqtRinldmKOrFLF2Oy93dfAsp8Thu+JFH36KRZqhDNVR0ziOeRVMZWVtgpABuo7w38Mcsl4ahzDJYYZh/xGRwN0fmyd4f0I8QSDhMp86qFko8srQefS10LI/XXCElUG/j1Wx8j5q2Hitlq8lSSFIC8wVNIDJNIrnSLDVIrBm+tzv1OM2+E1Ga2GqaonqmZJzEpFVMtlCqfBx4k741vVjLvgIf7vW/5o/6Exco84mqKrJXjqFnlqqF35ckUzanjLaj3JCLkWGxYncWN9VxplNOrorqQVYBlYdCpFwR9CMZ98c8xVcuEIBaSolRI1G5JVg5IHj0C/m4wwfNf2dlUZk3enpo47bd6RUVQoBIuS9gB43tiLpn/Heezx18VcHPydNVikKXYrrCkySBbbkAyJfqGjt442UP3bjfa4t44zGt4OrWypqR3piNHMYCOQyGW/MPe12Zi9xq07+WL/4T5yKjLKffvxLyHBIuCmwuL3F1sd998MeiHw1wCViZqqeo50sjzusNTLGiM7FiqhHAO5/EdycVXw3yX56gE09RWGQySpqWrmWwDECwD2uPyxqROEL4In/Zaf8AWm/1nDX0W/CGRSw5etJUHdNcQeNmUtHqOltQN1Yg32O2ErhmkZ89rKVqiqaGnVZI0NTKbMOSe93u+DqNw1xjXL4yzhP/APZs0/6I/pT4uja/+IPE8tOaelpVDVdW3Lj1Xsi/vSHbe2235+VsSYuCV5RWSprJJGuXl+ZlU6j1KorBVF9woFh03wpfEyoFNnGVVcm0K6kL+ANyDc+Fg4P5A+WNWDYgzvhXOqmmr2yytkM115lNUMLF09LeprA7je4PW4tWfEXLKunqY5qCoqA2maqeJ5nZCEaPVpRiVtZz3OllFrYm8SpzuIsvWOxMETyS/RTqAv8Ax/nhpzKUDM6ME7mnqQPrZqcn+WA4cL57DmtFrUsmruSqjsrRvsbBwAR1uGHgcUnBnC4nhkaeqrXdaieHUKuZe7HI0a7KwF7Lc/UnFRxVlr5NWDMaRCaaTu1UKnpuTqUWsBc7eAbbYNhu+GNWstG8iHuPVVLqSLXVpnI2/I4f6Fn4h5lBm9NDSUUyzSSVCAhASUQX1SMpsQig/i6X2641LrhZy2ooacuYKZ4i5u5SklGonzsmLDtHF6Z/bzfZi4b5TpT5xwFHJVCsp5ZKWpHV4wpV/wDqIR3ttuov+gx7W8JTVLIKyraaFTcwJEsSv9JCGYstwNrjx/LFv2ji9M/t5vswdo4vTP7eb7MPhynS0hhVFCqLBQFA8gNgBhPz3gmapqoak1zo0DM0IEKWTVa4O/evYA38Bi87Rxemf2832YO0cPpn9vN9mGsHKdJVVSytFoSblyWH7XQrb+J0HbfywtcJcFSUMkjLWvIkshmlRok7zm9zqBupNx08hi77Rw+mf2832YO0UPpn9vN9mBynT44qyR6yBoFnMCuCrlUViyEbjf8AD+YxLyOgaGFInkMpQaQ5ULdRsBYbbDb9MR+0cXpn9vN9mDtHF6Z/bzfZgcp0jy8Kw/PpXLdZgjRvbo4NrE/8wt18uvQWYBin7Rw+mf2832YO0cXpn9vN9mBynS4bCfxnwY+YWV6po4gwdY1jQ2YC19RNz52xcdo4vTP7eb7MHaOL0z+3m+zA5TpKyekliQrLNzzfZtCpZbABbL13BN/r9MRuJ8peqgeBZjCsitG5CKxKMpVh3umx6jHnaOL0z+3m+zB2ji9M/t5vsxTlOlDw9wTUUUXJgzBxHqLANBG1r7mxJ2F7m3mTiw4a4VNNPPUS1D1M0wVS7qF0qt7KFXa2J3aOL0z+3m+zB2jh9M/t5vsxDlOlRXcJVElWlUMwdXjVo0UQxlQjkFgR49Bv17oxZVHC8MlZDWOC00MZjU7WN72JFuou1res/S3XtHD6Z/bzfZg7Rxemf2832YHKdKHibgeSsnimesZeRJzYVESWU3U2JJ726jrhtpYnWNVd9bgWL6QLnz0jYfliB2ih9M/t5vswdo4vTP7eb7MDlOi/ScDzpWPWivbnSKqP+wjsVUKALeGy9fqcPAxT9o4fTP7eb7MHaOL0z+3m+zA5TpU8a8GNmOgNUtHGjCRUEanvjx1Hf9Mdp+H61kKf2kygjTdaeIEfkcWHaOL0z+3m+zB2ji9M/t5vswOU6fGS5D8rRJSwyEFFKiUqCdRJYuVOxJJJP54oMs4CngqJqmPMHEk5vJeGMqTe99N7A3wxdo4fTP7eb7MHaOL0z+3m+zDRynSnHBcklZBVVNY8/IJaOLlqiBiCA1h4i4N/MDDbKptsbHz8vriq7Rxemf2832YO0cXpn9vN9mKcp0XX4FnNYK05g/PCcoHkR6dG+2m9upJ/PDxGDYAm5tufrip7Rw+mf2832YO0cXpn9vN9mBynSv4s4HgrWSW7w1EZDJPEQHBHQG4IYfTrta4xwquGKuZBFNmLmPo/LhSN3XxBk1G1wfAA4t+0cXpn9vN9mDtHF6Z/bzfZiHKdJGVZTFTU6QU6iONF0oOtr3N9+pJJJv1JOKbIeF5qepmnasebnkNIhiRQWVQikEfhsoHTyxY9o4fTP7eb7MHaKH0z+3m+zA5Tp5xZw7FX0z08wOlt1I6q/gw+o8unXzxaUqaVVetgBfzsLYrO0cXpn9vN9mDtHF6Z/bzfZinKdLnCdxjwW1fJGzVTRpE4kjQRKbOLblju17dDi47Rxemf2832YO0cPpn9vN9mIcp0nZdA6Iokk5ri930hdW/pGwsNv0xJdAeu/h+mKjtHF6Z/bzfZg7Rxemf2832YpynSkpeB2ppXegqnpkclmgZBLHqJuSqkgr+hxLouEb1C1NXO1VKn+6BRVjj6bpGL97bqSfHFh2ji9M/t5vswdo4vTP7eb7MQ5TpavGCCD0O2E/LuC5KSSQ0VY0MUjazBJGsqqx66CWUqPpv0xd9o4vTP7eb7MHaOH0z+3m+zD4cp045Fw5yZHnmmeoqHAQyMAoVAb6I0H4VvudySbXOwtY5rTSSRskUvJc2tIFDEb72Vtum1/riJ2ji9M/t5vswdo4fTP7eb7MPhynTlwhkDUUAgM7TqpJQsqqVBNyNuu5JufPHPiLhOGqlp5mussEgdXFtxfdGHiD/EH6XBk9o4fTP7eb7MHaOL0z+3m+zD4cp0lZnBLIloZuS176tCvtvtZtt/+2FHhrgCahEgp8wcCRtbBoI2GrzFztcW/gMMnaOL0z+3m+zB2ji9M/t5vswOU6VOW8EItV83UzSVc42QyBQkYuT3I1Gx3O5JxJ4l4clq2TTVmKNGWQRiJGBdDcFiTc2NjbzAxN7Rw+mf2832YO0cXpn9vN9mGjlOkuSnk5OgS2k0heboH4vVo6fp03wq8H8CPl7sY62Ro3bXJG0SWY+d73U/UeWL/tHF6Z/bzfZg7RQ+mf2832YHKdO+dUUsqaYZzTm5u4RWJBBFgG6db3+gxScF8IyZevLWraWG7Ny2jQd5tyQw3672+uLTtHF6Z/bzfZg7Rxemf2832YpynSyqo2ZGCNoYiwawNj52OxwnZXwJLDWyVorWMsukS3hjsyjRcAX7twgFxi/7Rw+mf2832YO0cXpn9vN9mIcp068Q5FDWQtDOmtG/iD4FT1BHnhfy3hKrp4uTDmT8obIJIEd0XoAr6l6DzXF32ji9M/t5vswdoofTP7eb7MNYOU6ceGOFYqTmMC0s8pDTTyG7yMP5BR4KNhiNW8MzSVsVX82w5WpUi5SEBG061v1JbT+LwxP7Rxemf2832YO0cPpn9vN9mBynSyqqZZEZHUMjDSysLgg9QR44quEuH0oaf5eMkoHd1v1AZiwW+97Xtfxtj7PEcXpn9vN9mJdJmSOupdYF7d5GU/wYA4Jn+OePxMvjzUMZdks7LXRrWmqhqjNIFk1MaepUaiERdTKgVdJH721iSb4v8vqHOdVMRkkMSU8cqoXbSHZiCbE2OwG3QeFsGDnfBfCPTBhBmv7aYmF5FjLSuSgWFJFsS19mY7+I2N7YrOGKqplOWPE9U2pC1Y0gk5TAptYyC2rXa3L2tfDY0u+DVjN83qZBU5nCj1jMsMLU6wmZtMriUkm11ALBdn2sDbxxZVVTUsctpJXMMkyPLUOhCt+yEepFI2GpnFyPAG1tiAdicGEuopGoq2jFO7/L1DtBJDI7OA4jLq6FyWU2jIIvY3/O9Xxfmy01ZPzZ6pYjRrKoieTuzGRkBFu6gICjv2W+A0i+C+FbL8klqKWi+dkkE0QWSTluULyaSO80ZBtcgm3UjEPhWgaoiWZ5pTJFVzhdUsjKUSWSMKUL2Pc21EXBAO+Adb48LYS8plf+2auEySmKOCOVUaRyodydRsT/AC6DwAxT5tm9VSZjVTK7yUUAi58JJYqkqsTLHc3GlgLqDaxNhgNNvgvjN8yz14cvqaimqDLzqkQwSMxdY0LCMadRIJB1Nv4tY7LizzTLaek5LNWSwymRCXkmkPOAZNaOrErZgLAACxO3U3bDqMF8fKNsLdDjNM0rhFWv878zCGqojBUq5MPJDIRCwVtKAsH1FhexuegsGmg4L4S5JGq8znpndlgpoo2MaMV5kj97VIQQSq2AC9Dve97YtstyZoRUKZpXicLylaRy0YCkMBJfV13ve/1wF9fHmoYSvh1JJUZTFJNLK8kgdmfmNquHYDSQRpsFGwt08bm8DgWqeqjpCZKxJVijqJXcsY5gbqyBXJW3jdbW2OA0W+AtjPOIauqo6ySoieSWkjjjapgZmbSjmXXNHc3GgIDp3FtXQbjtPnvIocxqYJWnVXXkNI5dVV4oGU39CtIWPjYWJ2Fgfb4L4VIuGTyUeKqnFRZHMxlZhIQF2dCdOg2tYKtr3HU3r+MK/k1sN/mXienqJXigeS7NHygpCqwtsWG1gSd8A93wYqcjiaKG7yySg3lUyWLKjd4IWG7adwCd+mI2T8VxVEixrFUIzJzRzYWQcvazajtuTYC99jcDAX98F8KlWGGbQRiSXltTzTMnNfSZEeIKdOq1gGPd6G+4xVcQ1NTR1b1MbyTUkaRmogLMxVXaTXNHck9zQDp3FtXQbqGgXwasLPD1pkq9E0kkbSjlPzWNkaGGQaGB2AZ23G/mTbCxkdbNNT09I08vzYqpUqJNbaxHCzMzW1bBk5a9LAyGwB3wGm3wXwk8YzGCegAapaN2ljkjiklLOqQyOvRrlgwBLXuQNycSqATtl0skEknMniM0AmN2idowVRma9wG8x4nrgGy+C+M/4Iq4nnmiHzdPVGLVJBUs72NzeaMsx6ki+k2/D0xyq6Bqevy6iWepaKWOfm6p5NTsqEhrhhpOok92w8LYbGi6sAOM+4vppKKhpI0qJiwqY4TJrYM0Tu3cNjvZbKGO/dve+LfjemqCKf5SZ45jIyp3u45WGWQLIpuCC0YBPWxO+Aar4L4ROHM++cqoCTJFIsMq1FNrICTI0YGpL2IIYkHoQw6kbfPDcIzBJ6qpkl08+VIo1kdFiRCUvaMjUxsWub2J28MNh9GC+KHg6ujeDTHVfNaHcGW9zYuzKrHoSqEL+mInGuoPRaXkTmVccD6JHUGNlkJFlI8QO8N9uuAab4NWE7jKkquZE1HNIsqRvLytV1mEbR/s2BuAWDkauvS98ffDGbR1swnjaVRyu/CztZJgxRgyXtcWt5ePXAN18F8Ved5KKgwhpJEWOTmlY3ZNZCsACykMAC17A72GFfhigaqSV3nn1wV8wjJldhy4pCoQoW0sNN1uRfe974B81YNWESTM2iziWM/MyRClSURx63AkZ3UsVva1gAB0HgBiXwZOZaivJafTHKscaSu91QxRubqzHcsSQTvY2G22AcNWPcZZlNY8tTW0zTVat828EEyu5SIBNaqbtpY3FgrAk3641FBt5nAelsGrGZ8SV0kVZWxq1a6imjljEEkh5cjtJdzubLsNiGAtsMSOLcykGRx1UdQTMscB50TsAzM0aubbXBOrZhcX8DgNEvgvhLzyV3raOgWR44mheaVldtbqllEfM/ELlrk3vt1xIo4oKauSNKll1xMPlXd2u5aPTKuokjZWU+He/PANhwXxW8UZiaekqJ1XU0cbOAPEgbfzwrPkTPQCqFVKasQ88VCyMULFQ9hEDyzEegXT0O1r3wD3fBfGdcT5vK9FlNQsjxPUzUokEbsoKSoWdevS/Q9R4HF9misuY0SrJKEkjnLoJG0kxiPQSt+o1G/nfe+AZ74L4zzNK7l19VExrHTTTaBDLLaN5nlV3JDWC/hNiCAENhi04ip6mGkpwhlqWjdecFIWSaIK4YA3HeuVJANyFb8sA33wXwk8Oxw1tHJFFNUqolCOshcSxhdJMBcnVa22q97HrfEKDLmqazMab5ioRYVpmhPNkblu3MYtYv391XuvcbYDQ74MJ2bTOM4o4hJII5IZpHQOwUsmnSbXttfp4+N8R8vjGZTVvPeXkwT/AC0cSPJELoqszsUYMxLNYb20qNt8A8ahj2+E7IppQ1fRzStJyAjxzaiHMciuyq7Lp76lDuLXBX64VaDP6qKjeGumfXLSmqpKpWKl2EesxEjbWp3tfcbfm2Nbx5hN45SWOOnEcc88KuRUJFIRI0YXZrgh3AbcgH+WJ3AtdDJSBoZZJU1uBztWtLMf2baiSSg7tySTa9zgOVJwiVNMrVDyQ08jSpG6ISXN7F5LXOm5IIAO+98Sqrh/++fNwymKRoxFICutXUG67EgqRv8AhIvffBgxdDpDw9ppJacSsWlD8yZgCzM99bWFgDubAbDYAWFsd+G8qNLTxwczmLGNCsVCnSALXsbE/Xb8sGDAcMvyJo6yeqM2rnKiNHoAFo9Wgg3JuAxv4G/TpbpxHw+lUI2LPHLCxkhlQjUjWsdiCGBHVSLHHmDAcYMgJqEnqJjO8S2iBQKqE7M4UHd2G1z0F7WvjjWcMCWpmmll1pLD8q0JQAcq5Ng4Ia+pidX8LbYMGGhK4cyaSmp+R8w0wUaYmkRbqOgDaba7fXf64OF8lalWVTMZVeR5QCgXSzsXYAg7rqYkXuRfrgwYDlRcPlK6as5pYyosRj0AAIv4bG97+Z/pjvS5NoqamcvqFQEDIV2AQFRvfe4JuDgwYCLFwbTCjkotH7B2dgoJBTUxbunwKnof+22PiXhqSRYI5qp5EhkSYDloGYxtqQOw2IBAvZRe2DBgGVRhXreEebqjeokaCSUTtEyp+INqKhwAVRja4tfrYi5wYMQSM64a5lQlXDNJT1CrymdQrB4gS2h0cEGxJswsd+vS0qhyp40k1VDyyyDeVwLKN7BY10qqi5+pvuTtj3BiiHkHDjUlEKSOc90MEkKC6gm52vYm5O/5frCpeD5Egp6b5yQwQsndEaq0iI1xG7qb6dgNgCQN774MGAuabK3FRNM8utZVVOUUUBVXVYA9T+Jr3vfV4CwxByng6mhgqqZVvBUSNI0Z6DWiKVUjcL3bjyv9Me4MQcKHhSRIlg+dnanVtlIUOY9rRGYDVp+os25F7bY71/D7yVcVUlQYzFG0aR8tWXS1tWok6ibqpFiLaR5m5gxRMyHJ2gMpkmeeSV9bO9hYWACqo2VQPAee98WxXBgwFBLkTmuSr5/4EaFYuWNOhirN3r31HSN+m3TEqnyx1qJpXm5iSqqCIxqAqrewDDc/ia973v4DbBgwHxw1kEVEkscAIjeVptJ/dLKt1U+Vxcfnbwx85bw1DDWVNWg/aVAQN9NItt+ex/MHBgwHzneQvPPTzLPyjTlnQcsNdmVkbUSdwVa1hbzvjnHw8WSrSaokkNSCpYWTlpp0hYwLhbXJvub7m+DBgPvLMiZJ1nlmM0kcPy6sUVLKSGYnT+JmIW/gNOwFzf4r+HGlroKwzWMAYJHoFtLqFbU17k9SCLW264MGA++K8gNYkac0xCOVZtkDXZD3b3PS/X/tiVmGWvJLTvzdPJcyFdAIdijIbm9x3Wa1vEjrj3BgIq8NQiv+eUaZmiaGS3RxdbE/VdNgfLbwFuMHDZglmemnaITsZHjKB0Eh6ugJBUnqRci/h4YMGAn8N5KKWARB2k7zOWYKCWYlmNlAABYk28L4jcRZG9Q8DCbliGQTKvLDXkAIBYkg2AY7C2PcGA6V2VPJUU83OKiHV3Auz6xpYMb9OhAtsQOuDL8hiiqp6qMaXnRFkUAWJUtZ/wDEb2P5DBgwFvJextsfA/X8sUXDGRNSc0GYyrLK9RYoF0u7amtYna52B6eZx7gwHzDw+y171vOJLxCExaAF0All7176gSd/G528vclyV4Z6iYz8z5hg7JywoDqqoCpuT+FACDfz2wYMBW03B80QqhHWujVUpmdxCmpWawslzYCwtuCbeN98NVBTCKJI1JIRFQFiSSFAAuTuTt1wYMAt1vC0jVFROtWyGeMQECJDpjBJGknfULtubjvdNlt5mfBaSUCZfFK0UChVvYOxCsGG5NgdQudrb7WwYMQTc34eFRyHMrR1FOdSTIAOosylDcFWHUfTYjH3SZGRVfNSzGSQRGnVQgVVQsrnbckllXct4dMGDAXFVCHRlYXVgVYeYOxH8MZ/nvD9VBSGCnmV6NNmhlLLJyhcmJahQxC2Gn8GqxtqHXBgwyKWj4upc1WChWGWmdJEMLoU0xSRdCoOxUAEBSLWPh4aJRZMwn+YmmMziMxINIVUBKlyFF7sxVbknoLC2+DBiYXKK3D0wqZqhKrQ0yLGV5KkBULFCLtfUA5F+hvuMedlv2EEYqJebBL8wJjZmeQhw2tTsVYOwKi30ItgwYqJ2R5R8vzSXMkk8pmdioXfSFACjoAqgDxNrm5ucRcmyBoaqoqWn5jThA68sKBywwXRZjb8TXve5PhgwYoK3h8yVsNXziphRolj0Agq/wCK5ve5sPytgfh7TUtU08zQtKAJkK60kIFlYqSCrAbXUi4Ave2DBiDrlnDwgimCyM005LyzuAS8hULq0iygWFgq2AxCzTg2Gpy9aKc6wiBUk02ZSg0qwF+oHXwNz54MGKLLN8sMrRSJK0UkJZlIAYEEWIZT1BA8CLeeDJ8mECML8xnkaV3IAu7G52AsB0Fvp1ODBhof/9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QUExQWFRUXGBwUGBcYGBwfIBwXIB4cHh4cHBoeHSgkHh8lHR8fIzEhJykvLjIuGSAzOjMsPCgtLysBCgoKDgwOFxAQGDccHBwsLCwsLCw4KywsLCwsLCwsLCwsLCwsKywsLCwsLCwsLCwsLCwsLDcsLCwsLCw3NzcsLP/AABEIADYCDAMBIgACEQEDEQH/xAAbAAACAwEBAQAAAAAAAAAAAAAABgQFBwMBAv/EAEUQAAIBAgQDBgQDBQUHAwUAAAECAwQRAAUSIQYTMRYiQVFSlAcUYdIycYEjQpGhsRUkcnSyJTNTYnPB0XWDswgmNTZD/8QAFgEBAQEAAAAAAAAAAAAAAAAAAAEC/8QAHxEBAAIDAQEBAAMAAAAAAAAAAAJRARETMSFBA2Fx/9oADAMBAAIRAxEAPwBg+N0b09L81DNPHLrWPuTSKumx/wD5htN/ra+NByzLlp4uWrSOoudUsjO31u7kn+e2EP8A+oH/APF/+8n9Gxo1ShKMB1IIH6jEtWdZDWS5xUTyc2WKggk5cQiYoZ36lmdSG0AWIAtfWPqBI4u4fqKWNqugqZxJCpd4ZZXljkQA6u7IxswAuLHwt43xA+AtUFpJqV7LNBM2tNtQBtubde+GW/8Ay28sP/EFakVNPJIdKLG5Y/SxxP7EbhHPFraSKoTbWveHpcbMvj0N8I/G+WsmZ5dElTVolW83OVaiS3cCMAg1dwbkELbbpbrix+B1C8WVoXFuY7SL/hNgD+tr/rjh8SYBJmmSISwDPUAlSQfwxHYjcbjww/A8PlSmDkapQmnRqEr67Dx5t9V9ut74RPhNTO71sktRUzGCqlpYxJM7KI1tYlSbFt+tvD88OHZuPrzan3En/nCr8GogiZiguQuYTKCxJNgEG7Hcn6nrh+oufiPQaqKaYSzRPDFI6GKV03sDdgpAbp+8PPpfCr8NOKpoZBQZi55jBZKeWQkl1fcKXY965NlP0K9Rh1+IR/2ZXf5eT/ScUXEvBi1+X0zIdFTFCjwyDY6ggIUsNwLgG46Gxwz78V5neTA5pSLz6oJOk8jotRKF1x8rTpAbujvm4Gx22xoAxkHBnFElZmFFHUKUqqaOqimFuv8AuQp/PukH6i/QjGwDFwZL3G2Uy1VK1PEwTmsiyN4rFqBcr5ta9h5/TCD8UcrNDSxSU9TWB2lWMs1VM1xY32L2BNsa8TjMvjyf7lB/mF/ocSXhhNz7gMvFFJTT1POjkiqFWWpldGKsGsVdiB5ggbEYvPiBTXoamQPKjQwyzoY5HTvrGxW+gjUL/unbF/S/gX/CP6Yp+Oj/ALNr/wDKT/8Axvi4CRwNSJPlUVVWVVUCDJrkFVMuwlZVvpYX6AYauCslqaRqmKaaSeIyLJBJK+t9JWzKx2tYqNgLd646nCJwdwsavIo+XJIshkdgvNIjOmdu6V6WIF+m5xrZzCLmrDrHNZTIE8dANi1vAXNr/wDjEx4ZZn8U8rnR9dJU1MbmKaqdVmkIYRcu4VNeldiTsP3bW3w9cGZ6K2ignHV1swvezjZhewv3gfDEbNSDmdIpF709T/DVAD/XGb5XmD5VUZhlsX4pnVqMAXs8ulQfKyqQd/8Ah9epw8Bxznk8+Y0wjmmjpWqBRhUd05hV1Ezgra4u4jBubGM9DcY2KnowkYiDOVC6Ls7M1rWuXJuT9b3xlPxBy5aWoyKJDcRzruerESREsfqxuSfqca/fDH6MrynLdWdVdG09WYIoUdFNVNcMyoSb67nqdidsdVrJ8uzmno1nknpapdQWZy7xtZgdLtckXUHc23ItffHlLA78R1wjlaI8iIkqqsSNCbWYH+mGnK+Coo6s1ksstTUfhV5SLRrYjSiqAo2J3t+8fM3BY+MweFIJ4pp43klWFgk0iro3/cDab/W18aBkeXLBEEVpGB715JHka5Av3nJNvphB+Ox/u1L/AJlf6HGkwtZV/If0GGPcn4+a6mEiMjFgGUqSrFWAPkwNwfqN8ZfwflpnrMyp5airaOnlCx/3qYEDfYsHBP640rLMzjnDtE2oI7REjpqU2YA+Nj44zXhLKxPmWcgySx/trAxSFTuDvtsT+YOLkwusiyqSOtjqKWpmqaKVJIXWSV5BHIhPfDO1yNalPMFj4fhn55wxJV10ckkkkdPFCVUQyMjvI7d4M6sCECqhAHUnrtv24Nov7PoYaeeQahK8YYm+ppJnZBe27EML/W+Ge+GkZTUZVbPI6H5is+Xak55X5ua/M1uL69d+g6X8MMeUcHtS5kamOSSSF6cxMJZGkdXDKVCs7ElCNRt4G/ntW1Z/+6If/Tz/AK5MaNfE0rPK7NZcwzKSggkeGnpgGqZYzZ3fa0SN1QdQWG/dPTYmdxBwU5i1UdXVQ1Cd6MtUSujEfuyI7EEHpf8AI72sV34f1IhzzNIJO7JKwkQH94Alv46GVreV/I41RnFv54Y+mShwBxE1fSuk4MdTETBOq3U33AZbG4uPH1A22thBzPM6vK8wqJVkmnoYZY4JEllZ7CSJJP3rkWLGzeNgD54YvhInMq81qVH7KSoKo3npLE2+m/XF9k9Kk1XnEcih0eWFWU+Kmli64ej64pVKzL2ngqJEtE00UkMjLuFv3grDUARYqehv44uuGsuEFOiCSWS4DF5XLsWIFyWP9BYDwAxkVTJLkb1NHLdqCpWQwSG5KOyn8R8/Ajx2I8cbTl/+6j/wL/QYY9MpGMr+LqvBLSSRT1CGeoWORVnkC6QFFlQNZf0A3JONVxlnxyF/7OANj80LHyPd3/Triy8MLjPOB0eNo4KysiqCpeP++TG5HmjObrci5G/TcYtpM3aky1ais/3kcCGUXF2l0gFQel2c2H54jUOR1CZkk7zNPEKWSHvKi6HMkTdFtfUFPh+79cRPjPQvLlU4Q20FZWFvxIpuwP5Dvfmo/MRHDhHKJ62IVtZNLedQ8UEUrxpFEd12RhqYixufC31xVcRTVGSTR1AnmqKCV+XJFM7O0THfUjm7W0g7HxUjxGHTgPN0qcvppVK7xqrBf3XUAMtvCxB/S2F744Varlbx2vJLLFHEoFyzh1ewHXop/iPPBTHxPl61FMx5kselWlR4pWja+kkXKkXH0Nx0wv8Awjoy9FDVyTTyyyqwbmTOyga7d1GbSCNI3tfc+eL+hozDlqQsbtHSCMmxFysVibfpin+DUqnKKWxBsHBsb2Ottj9en8cWsohcRZC39p0iiepWGoE5kRamZf2irqGkB+4ov0Ww8MOOcZOtRGI2eVLHUGikdGuAQLspBI36Ha9sU2ezg5rlsY/Eq1EpH/LoC/xuemGottiDE+AuKamhljSukeSlqtRinldmKOrFLF2Oy93dfAsp8Thu+JFH36KRZqhDNVR0ziOeRVMZWVtgpABuo7w38Mcsl4ahzDJYYZh/xGRwN0fmyd4f0I8QSDhMp86qFko8srQefS10LI/XXCElUG/j1Wx8j5q2Hitlq8lSSFIC8wVNIDJNIrnSLDVIrBm+tzv1OM2+E1Ga2GqaonqmZJzEpFVMtlCqfBx4k741vVjLvgIf7vW/5o/6Exco84mqKrJXjqFnlqqF35ckUzanjLaj3JCLkWGxYncWN9VxplNOrorqQVYBlYdCpFwR9CMZ98c8xVcuEIBaSolRI1G5JVg5IHj0C/m4wwfNf2dlUZk3enpo47bd6RUVQoBIuS9gB43tiLpn/Heezx18VcHPydNVikKXYrrCkySBbbkAyJfqGjt442UP3bjfa4t44zGt4OrWypqR3piNHMYCOQyGW/MPe12Zi9xq07+WL/4T5yKjLKffvxLyHBIuCmwuL3F1sd998MeiHw1wCViZqqeo50sjzusNTLGiM7FiqhHAO5/EdycVXw3yX56gE09RWGQySpqWrmWwDECwD2uPyxqROEL4In/Zaf8AWm/1nDX0W/CGRSw5etJUHdNcQeNmUtHqOltQN1Yg32O2ErhmkZ89rKVqiqaGnVZI0NTKbMOSe93u+DqNw1xjXL4yzhP/APZs0/6I/pT4uja/+IPE8tOaelpVDVdW3Lj1Xsi/vSHbe2235+VsSYuCV5RWSprJJGuXl+ZlU6j1KorBVF9woFh03wpfEyoFNnGVVcm0K6kL+ANyDc+Fg4P5A+WNWDYgzvhXOqmmr2yytkM115lNUMLF09LeprA7je4PW4tWfEXLKunqY5qCoqA2maqeJ5nZCEaPVpRiVtZz3OllFrYm8SpzuIsvWOxMETyS/RTqAv8Ax/nhpzKUDM6ME7mnqQPrZqcn+WA4cL57DmtFrUsmruSqjsrRvsbBwAR1uGHgcUnBnC4nhkaeqrXdaieHUKuZe7HI0a7KwF7Lc/UnFRxVlr5NWDMaRCaaTu1UKnpuTqUWsBc7eAbbYNhu+GNWstG8iHuPVVLqSLXVpnI2/I4f6Fn4h5lBm9NDSUUyzSSVCAhASUQX1SMpsQig/i6X2641LrhZy2ooacuYKZ4i5u5SklGonzsmLDtHF6Z/bzfZi4b5TpT5xwFHJVCsp5ZKWpHV4wpV/wDqIR3ttuov+gx7W8JTVLIKyraaFTcwJEsSv9JCGYstwNrjx/LFv2ji9M/t5vswdo4vTP7eb7MPhynS0hhVFCqLBQFA8gNgBhPz3gmapqoak1zo0DM0IEKWTVa4O/evYA38Bi87Rxemf2832YO0cPpn9vN9mGsHKdJVVSytFoSblyWH7XQrb+J0HbfywtcJcFSUMkjLWvIkshmlRok7zm9zqBupNx08hi77Rw+mf2832YO0UPpn9vN9mBynT44qyR6yBoFnMCuCrlUViyEbjf8AD+YxLyOgaGFInkMpQaQ5ULdRsBYbbDb9MR+0cXpn9vN9mDtHF6Z/bzfZgcp0jy8Kw/PpXLdZgjRvbo4NrE/8wt18uvQWYBin7Rw+mf2832YO0cXpn9vN9mBynS4bCfxnwY+YWV6po4gwdY1jQ2YC19RNz52xcdo4vTP7eb7MHaOL0z+3m+zA5TpKyekliQrLNzzfZtCpZbABbL13BN/r9MRuJ8peqgeBZjCsitG5CKxKMpVh3umx6jHnaOL0z+3m+zB2ji9M/t5vsxTlOlDw9wTUUUXJgzBxHqLANBG1r7mxJ2F7m3mTiw4a4VNNPPUS1D1M0wVS7qF0qt7KFXa2J3aOL0z+3m+zB2jh9M/t5vsxDlOlRXcJVElWlUMwdXjVo0UQxlQjkFgR49Bv17oxZVHC8MlZDWOC00MZjU7WN72JFuou1res/S3XtHD6Z/bzfZg7Rxemf2832YHKdKHibgeSsnimesZeRJzYVESWU3U2JJ726jrhtpYnWNVd9bgWL6QLnz0jYfliB2ih9M/t5vswdo4vTP7eb7MDlOi/ScDzpWPWivbnSKqP+wjsVUKALeGy9fqcPAxT9o4fTP7eb7MHaOL0z+3m+zA5TpU8a8GNmOgNUtHGjCRUEanvjx1Hf9Mdp+H61kKf2kygjTdaeIEfkcWHaOL0z+3m+zB2ji9M/t5vswOU6fGS5D8rRJSwyEFFKiUqCdRJYuVOxJJJP54oMs4CngqJqmPMHEk5vJeGMqTe99N7A3wxdo4fTP7eb7MHaOL0z+3m+zDRynSnHBcklZBVVNY8/IJaOLlqiBiCA1h4i4N/MDDbKptsbHz8vriq7Rxemf2832YO0cXpn9vN9mKcp0XX4FnNYK05g/PCcoHkR6dG+2m9upJ/PDxGDYAm5tufrip7Rw+mf2832YO0cXpn9vN9mBynSv4s4HgrWSW7w1EZDJPEQHBHQG4IYfTrta4xwquGKuZBFNmLmPo/LhSN3XxBk1G1wfAA4t+0cXpn9vN9mDtHF6Z/bzfZiHKdJGVZTFTU6QU6iONF0oOtr3N9+pJJJv1JOKbIeF5qepmnasebnkNIhiRQWVQikEfhsoHTyxY9o4fTP7eb7MHaKH0z+3m+zA5Tp5xZw7FX0z08wOlt1I6q/gw+o8unXzxaUqaVVetgBfzsLYrO0cXpn9vN9mDtHF6Z/bzfZinKdLnCdxjwW1fJGzVTRpE4kjQRKbOLblju17dDi47Rxemf2832YO0cPpn9vN9mIcp0nZdA6Iokk5ri930hdW/pGwsNv0xJdAeu/h+mKjtHF6Z/bzfZg7Rxemf2832YpynSkpeB2ppXegqnpkclmgZBLHqJuSqkgr+hxLouEb1C1NXO1VKn+6BRVjj6bpGL97bqSfHFh2ji9M/t5vswdo4vTP7eb7MQ5TpavGCCD0O2E/LuC5KSSQ0VY0MUjazBJGsqqx66CWUqPpv0xd9o4vTP7eb7MHaOH0z+3m+zD4cp045Fw5yZHnmmeoqHAQyMAoVAb6I0H4VvudySbXOwtY5rTSSRskUvJc2tIFDEb72Vtum1/riJ2ji9M/t5vswdo4fTP7eb7MPhynTlwhkDUUAgM7TqpJQsqqVBNyNuu5JufPHPiLhOGqlp5mussEgdXFtxfdGHiD/EH6XBk9o4fTP7eb7MHaOL0z+3m+zD4cp0lZnBLIloZuS176tCvtvtZtt/+2FHhrgCahEgp8wcCRtbBoI2GrzFztcW/gMMnaOL0z+3m+zB2ji9M/t5vswOU6VOW8EItV83UzSVc42QyBQkYuT3I1Gx3O5JxJ4l4clq2TTVmKNGWQRiJGBdDcFiTc2NjbzAxN7Rw+mf2832YO0cXpn9vN9mGjlOkuSnk5OgS2k0heboH4vVo6fp03wq8H8CPl7sY62Ro3bXJG0SWY+d73U/UeWL/tHF6Z/bzfZg7RQ+mf2832YHKdO+dUUsqaYZzTm5u4RWJBBFgG6db3+gxScF8IyZevLWraWG7Ny2jQd5tyQw3672+uLTtHF6Z/bzfZg7Rxemf2832YpynSyqo2ZGCNoYiwawNj52OxwnZXwJLDWyVorWMsukS3hjsyjRcAX7twgFxi/7Rw+mf2832YO0cXpn9vN9mIcp068Q5FDWQtDOmtG/iD4FT1BHnhfy3hKrp4uTDmT8obIJIEd0XoAr6l6DzXF32ji9M/t5vswdoofTP7eb7MNYOU6ceGOFYqTmMC0s8pDTTyG7yMP5BR4KNhiNW8MzSVsVX82w5WpUi5SEBG061v1JbT+LwxP7Rxemf2832YO0cPpn9vN9mBynSyqqZZEZHUMjDSysLgg9QR44quEuH0oaf5eMkoHd1v1AZiwW+97Xtfxtj7PEcXpn9vN9mJdJmSOupdYF7d5GU/wYA4Jn+OePxMvjzUMZdks7LXRrWmqhqjNIFk1MaepUaiERdTKgVdJH721iSb4v8vqHOdVMRkkMSU8cqoXbSHZiCbE2OwG3QeFsGDnfBfCPTBhBmv7aYmF5FjLSuSgWFJFsS19mY7+I2N7YrOGKqplOWPE9U2pC1Y0gk5TAptYyC2rXa3L2tfDY0u+DVjN83qZBU5nCj1jMsMLU6wmZtMriUkm11ALBdn2sDbxxZVVTUsctpJXMMkyPLUOhCt+yEepFI2GpnFyPAG1tiAdicGEuopGoq2jFO7/L1DtBJDI7OA4jLq6FyWU2jIIvY3/O9Xxfmy01ZPzZ6pYjRrKoieTuzGRkBFu6gICjv2W+A0i+C+FbL8klqKWi+dkkE0QWSTluULyaSO80ZBtcgm3UjEPhWgaoiWZ5pTJFVzhdUsjKUSWSMKUL2Pc21EXBAO+Adb48LYS8plf+2auEySmKOCOVUaRyodydRsT/AC6DwAxT5tm9VSZjVTK7yUUAi58JJYqkqsTLHc3GlgLqDaxNhgNNvgvjN8yz14cvqaimqDLzqkQwSMxdY0LCMadRIJB1Nv4tY7LizzTLaek5LNWSwymRCXkmkPOAZNaOrErZgLAACxO3U3bDqMF8fKNsLdDjNM0rhFWv878zCGqojBUq5MPJDIRCwVtKAsH1FhexuegsGmg4L4S5JGq8znpndlgpoo2MaMV5kj97VIQQSq2AC9Dve97YtstyZoRUKZpXicLylaRy0YCkMBJfV13ve/1wF9fHmoYSvh1JJUZTFJNLK8kgdmfmNquHYDSQRpsFGwt08bm8DgWqeqjpCZKxJVijqJXcsY5gbqyBXJW3jdbW2OA0W+AtjPOIauqo6ySoieSWkjjjapgZmbSjmXXNHc3GgIDp3FtXQbjtPnvIocxqYJWnVXXkNI5dVV4oGU39CtIWPjYWJ2Fgfb4L4VIuGTyUeKqnFRZHMxlZhIQF2dCdOg2tYKtr3HU3r+MK/k1sN/mXienqJXigeS7NHygpCqwtsWG1gSd8A93wYqcjiaKG7yySg3lUyWLKjd4IWG7adwCd+mI2T8VxVEixrFUIzJzRzYWQcvazajtuTYC99jcDAX98F8KlWGGbQRiSXltTzTMnNfSZEeIKdOq1gGPd6G+4xVcQ1NTR1b1MbyTUkaRmogLMxVXaTXNHck9zQDp3FtXQbqGgXwasLPD1pkq9E0kkbSjlPzWNkaGGQaGB2AZ23G/mTbCxkdbNNT09I08vzYqpUqJNbaxHCzMzW1bBk5a9LAyGwB3wGm3wXwk8YzGCegAapaN2ljkjiklLOqQyOvRrlgwBLXuQNycSqATtl0skEknMniM0AmN2idowVRma9wG8x4nrgGy+C+M/4Iq4nnmiHzdPVGLVJBUs72NzeaMsx6ki+k2/D0xyq6Bqevy6iWepaKWOfm6p5NTsqEhrhhpOok92w8LYbGi6sAOM+4vppKKhpI0qJiwqY4TJrYM0Tu3cNjvZbKGO/dve+LfjemqCKf5SZ45jIyp3u45WGWQLIpuCC0YBPWxO+Aar4L4ROHM++cqoCTJFIsMq1FNrICTI0YGpL2IIYkHoQw6kbfPDcIzBJ6qpkl08+VIo1kdFiRCUvaMjUxsWub2J28MNh9GC+KHg6ujeDTHVfNaHcGW9zYuzKrHoSqEL+mInGuoPRaXkTmVccD6JHUGNlkJFlI8QO8N9uuAab4NWE7jKkquZE1HNIsqRvLytV1mEbR/s2BuAWDkauvS98ffDGbR1swnjaVRyu/CztZJgxRgyXtcWt5ePXAN18F8Ved5KKgwhpJEWOTmlY3ZNZCsACykMAC17A72GFfhigaqSV3nn1wV8wjJldhy4pCoQoW0sNN1uRfe974B81YNWESTM2iziWM/MyRClSURx63AkZ3UsVva1gAB0HgBiXwZOZaivJafTHKscaSu91QxRubqzHcsSQTvY2G22AcNWPcZZlNY8tTW0zTVat828EEyu5SIBNaqbtpY3FgrAk3641FBt5nAelsGrGZ8SV0kVZWxq1a6imjljEEkh5cjtJdzubLsNiGAtsMSOLcykGRx1UdQTMscB50TsAzM0aubbXBOrZhcX8DgNEvgvhLzyV3raOgWR44mheaVldtbqllEfM/ELlrk3vt1xIo4oKauSNKll1xMPlXd2u5aPTKuokjZWU+He/PANhwXxW8UZiaekqJ1XU0cbOAPEgbfzwrPkTPQCqFVKasQ88VCyMULFQ9hEDyzEegXT0O1r3wD3fBfGdcT5vK9FlNQsjxPUzUokEbsoKSoWdevS/Q9R4HF9misuY0SrJKEkjnLoJG0kxiPQSt+o1G/nfe+AZ74L4zzNK7l19VExrHTTTaBDLLaN5nlV3JDWC/hNiCAENhi04ip6mGkpwhlqWjdecFIWSaIK4YA3HeuVJANyFb8sA33wXwk8Oxw1tHJFFNUqolCOshcSxhdJMBcnVa22q97HrfEKDLmqazMab5ioRYVpmhPNkblu3MYtYv391XuvcbYDQ74MJ2bTOM4o4hJII5IZpHQOwUsmnSbXttfp4+N8R8vjGZTVvPeXkwT/AC0cSPJELoqszsUYMxLNYb20qNt8A8ahj2+E7IppQ1fRzStJyAjxzaiHMciuyq7Lp76lDuLXBX64VaDP6qKjeGumfXLSmqpKpWKl2EesxEjbWp3tfcbfm2Nbx5hN45SWOOnEcc88KuRUJFIRI0YXZrgh3AbcgH+WJ3AtdDJSBoZZJU1uBztWtLMf2baiSSg7tySTa9zgOVJwiVNMrVDyQ08jSpG6ISXN7F5LXOm5IIAO+98Sqrh/++fNwymKRoxFICutXUG67EgqRv8AhIvffBgxdDpDw9ppJacSsWlD8yZgCzM99bWFgDubAbDYAWFsd+G8qNLTxwczmLGNCsVCnSALXsbE/Xb8sGDAcMvyJo6yeqM2rnKiNHoAFo9Wgg3JuAxv4G/TpbpxHw+lUI2LPHLCxkhlQjUjWsdiCGBHVSLHHmDAcYMgJqEnqJjO8S2iBQKqE7M4UHd2G1z0F7WvjjWcMCWpmmll1pLD8q0JQAcq5Ng4Ia+pidX8LbYMGGhK4cyaSmp+R8w0wUaYmkRbqOgDaba7fXf64OF8lalWVTMZVeR5QCgXSzsXYAg7rqYkXuRfrgwYDlRcPlK6as5pYyosRj0AAIv4bG97+Z/pjvS5NoqamcvqFQEDIV2AQFRvfe4JuDgwYCLFwbTCjkotH7B2dgoJBTUxbunwKnof+22PiXhqSRYI5qp5EhkSYDloGYxtqQOw2IBAvZRe2DBgGVRhXreEebqjeokaCSUTtEyp+INqKhwAVRja4tfrYi5wYMQSM64a5lQlXDNJT1CrymdQrB4gS2h0cEGxJswsd+vS0qhyp40k1VDyyyDeVwLKN7BY10qqi5+pvuTtj3BiiHkHDjUlEKSOc90MEkKC6gm52vYm5O/5frCpeD5Egp6b5yQwQsndEaq0iI1xG7qb6dgNgCQN774MGAuabK3FRNM8utZVVOUUUBVXVYA9T+Jr3vfV4CwxByng6mhgqqZVvBUSNI0Z6DWiKVUjcL3bjyv9Me4MQcKHhSRIlg+dnanVtlIUOY9rRGYDVp+os25F7bY71/D7yVcVUlQYzFG0aR8tWXS1tWok6ibqpFiLaR5m5gxRMyHJ2gMpkmeeSV9bO9hYWACqo2VQPAee98WxXBgwFBLkTmuSr5/4EaFYuWNOhirN3r31HSN+m3TEqnyx1qJpXm5iSqqCIxqAqrewDDc/ia973v4DbBgwHxw1kEVEkscAIjeVptJ/dLKt1U+Vxcfnbwx85bw1DDWVNWg/aVAQN9NItt+ex/MHBgwHzneQvPPTzLPyjTlnQcsNdmVkbUSdwVa1hbzvjnHw8WSrSaokkNSCpYWTlpp0hYwLhbXJvub7m+DBgPvLMiZJ1nlmM0kcPy6sUVLKSGYnT+JmIW/gNOwFzf4r+HGlroKwzWMAYJHoFtLqFbU17k9SCLW264MGA++K8gNYkac0xCOVZtkDXZD3b3PS/X/tiVmGWvJLTvzdPJcyFdAIdijIbm9x3Wa1vEjrj3BgIq8NQiv+eUaZmiaGS3RxdbE/VdNgfLbwFuMHDZglmemnaITsZHjKB0Eh6ugJBUnqRci/h4YMGAn8N5KKWARB2k7zOWYKCWYlmNlAABYk28L4jcRZG9Q8DCbliGQTKvLDXkAIBYkg2AY7C2PcGA6V2VPJUU83OKiHV3Auz6xpYMb9OhAtsQOuDL8hiiqp6qMaXnRFkUAWJUtZ/wDEb2P5DBgwFvJextsfA/X8sUXDGRNSc0GYyrLK9RYoF0u7amtYna52B6eZx7gwHzDw+y171vOJLxCExaAF0All7176gSd/G528vclyV4Z6iYz8z5hg7JywoDqqoCpuT+FACDfz2wYMBW03B80QqhHWujVUpmdxCmpWawslzYCwtuCbeN98NVBTCKJI1JIRFQFiSSFAAuTuTt1wYMAt1vC0jVFROtWyGeMQECJDpjBJGknfULtubjvdNlt5mfBaSUCZfFK0UChVvYOxCsGG5NgdQudrb7WwYMQTc34eFRyHMrR1FOdSTIAOosylDcFWHUfTYjH3SZGRVfNSzGSQRGnVQgVVQsrnbckllXct4dMGDAXFVCHRlYXVgVYeYOxH8MZ/nvD9VBSGCnmV6NNmhlLLJyhcmJahQxC2Gn8GqxtqHXBgwyKWj4upc1WChWGWmdJEMLoU0xSRdCoOxUAEBSLWPh4aJRZMwn+YmmMziMxINIVUBKlyFF7sxVbknoLC2+DBiYXKK3D0wqZqhKrQ0yLGV5KkBULFCLtfUA5F+hvuMedlv2EEYqJebBL8wJjZmeQhw2tTsVYOwKi30ItgwYqJ2R5R8vzSXMkk8pmdioXfSFACjoAqgDxNrm5ucRcmyBoaqoqWn5jThA68sKBywwXRZjb8TXve5PhgwYoK3h8yVsNXziphRolj0Agq/wCK5ve5sPytgfh7TUtU08zQtKAJkK60kIFlYqSCrAbXUi4Ave2DBiDrlnDwgimCyM005LyzuAS8hULq0iygWFgq2AxCzTg2Gpy9aKc6wiBUk02ZSg0qwF+oHXwNz54MGKLLN8sMrRSJK0UkJZlIAYEEWIZT1BA8CLeeDJ8mECML8xnkaV3IAu7G52AsB0Fvp1ODBhof/9k="/>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5176" name="Picture 8" descr="http://www.fas.harvard.edu/%7Efqeb/images/primary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117" y="4191000"/>
            <a:ext cx="6293882" cy="65623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AutoShape 10" descr="data:image/jpeg;base64,/9j/4AAQSkZJRgABAQAAAQABAAD/2wCEAAkGBxQSEhUUEhQSFRUWFB8YGBgXGBUeHRoYHSAaIBweIBcaHCggGxslGxweIjEhJSkrLi8uFx8zODMsNygtLysBCgoKDg0OGxAQGywkHyQsLDIsNCwvLCwsLCwsLCw0LDQsLCwsLCwsLCwsLCwsLCwsLC8sLCwsNCwsLCw0LCwsLP/AABEIAOEA4QMBIgACEQEDEQH/xAAbAAEAAgMBAQAAAAAAAAAAAAAABQYBBAcDAv/EAE0QAAIBAwMCAwQFBgkLAgcAAAECAwAEEQUSIQYxE0FRByJhcRQyUoGRFSNCcnShJDM0YnOCsbLRFiU1NmSSs8HCw/AmokNUY4OUtOH/xAAZAQEBAQEBAQAAAAAAAAAAAAAAAQIDBAX/xAApEQACAgIBAwMDBQEAAAAAAAAAAQIRITFBAxJhIjJRcbHwE4GRocFC/9oADAMBAAIRAxEAPwDldKUr6h5xSlKAUpSgFKUoBSlKAUpSgFKUoBSlKAUpSgFKUoBSlKAUpSgFKUoBSlKAUpSgM0rFKAzSsUoDNKxSgM0rFKAzSsUoDNKxSgM0rFKAzSsUoDNKxSgM0rFKAzSsUoDNKxSgM0rFKAzSsVmgFYpSgFfSYyM5xnnGM488Z88V80oDpHR/Rem6m0i28+oI0ahisq2+SCSMgpkeX76jtY0TSbaaSF7nUWeNirbYocbh35OM1M+wFv4ZOPW2/sdf8apnXTZ1G8I/+Zf+2uKvvas3xZO6JoujXEyQi61FHkcIhdIQpY8KMhWwSeOfUVW+q9LW0vJ7dGZlifaC2MkYB5wAPP0rUsYZQDPGpxAyMz8YRi35vPzYU1bUXuZpJ5SDJI25iBgZwB28uBXRJp7Mt4NSlKBq0QVZOkelTeCWWSQQWtuu6aYjOOM7VX9J8fhkd8gGt12PoLSRf6BcWkTBZTK2T/PDJImfRSFVc+max1JdqLFWUc3WjhtottQZe3iGaIMfj4eNv3Zr3626Rgtbe3u7Sd5YLhsKHUBl90tyRjtggjAINVjVNNltpWinjaORe6sPL1B7MvxHFe0+tSvaxWjEeDFI0iDHIZt2fe8x7x4+NK00xZHUpQtitkFSeiC0Jb6YbsDA2G3EJ55zu8Q9u2MfGoylAdRufZ7p6WH5QN1emAorgBId53EKBgjG7cccnFQOl6Xo9wwjF1qFu7HCm4SApk9smPt95FXLVD/6TT9WL/jpXGWHFcYXJO3ybeCy9a9Gz6bIqy4eN8+HKoOGx3BB+qw9PwJ5xW67V7W5Nuj2ccx/PkxcHvuWM+IfxOD+sK4rWunJyjbMyVMUoTSuhBVg6T6RnvyxTbHDHzLPJwiYGTz+k2OcDsMZIyKitKsGuJooI/ryyBB8MnGfkBz91dU9rs62Fna6bbe6jAtJjuyqR9b1LuSx9StYlKmorbKlyUy4GkQEoPpt4R3kDJDGT/NGCxHxP7639D07R72RYQ17ZyudqF3jdGY9l3beCT5HGcgA5NUSvpHIIIOCCCD6Ecg/jTt8sWSfVWj/AEO7mtt+/wAJgN2MZyqt2ycfWx38qi63db1WS7nkuJdviSEFtoIGQoUYBJxwo860q0rrIZilKVSClKUB0/2A/wAtn/Zv+tKjOqrrTPptz4lvfF/HfeUmiCltxyQCmQM+VSfsBH8NnP8As39rr/hVG6s/l13+1S/32rilfUZr/ks7TWTaTf8A0OK5jcPb+L4zq2V8X3cbeODnyHlVCr0WZgrKGYK2NygkBsHI3Ds2DyM9q377RHhtre4cqFud/hrzu2oQCx4xgk8V0SojyRhrpXXvWljd6fDb28JWRCpAKBRCFHIDDvntxxjnyrmtKOKbT+BYqa6U6nn0+bxYCORh0b6si+h9CPJhyPkSDC1LzaC62Md7uUxyTmELzuDAMcnywdpqutMiO26d1LpmuRiC4RRKe0UvDhvWOQYyf1SD6iuZ+0T2evpx8WNjLbM2Ax+shPZXxwc+TDHpgcZpFdkh117npm4a6bcy5hV27uQyeGSfNgSBnzK5rj2vptVo3fds41XQfZV1bZ2AuBdRtukxtdU3EqAcpjyGefQ557CufUrrKKkqZlOjY1GZXmleNdiPIzKn2VLEqvHoCB91a9KVoh2/dCOl4/pCytFsTcImVXz4w24LAj62O47ZrS6B0XTriGSewiLXkHKpeNvCv3RtqEKQSCA2Mgj4V96p/qmn6sX/AOwtc66F6jOn3kc3Phn3JR6xnGePVThh8sedeaMW4yr5Z0uqNTqTWrm7nZ7tmMikptIwI8HlQo4XB7+fHJNRVdP9tXTQSRL+DBiuMCQjsJMe6/ydf3r6tXMK7wacbRhqmXf2VdTWthPK90hO+MKjhdxTBO4Y7gNxyPsiq31Lexz3c8sCeHFJIWRMAYHHkOASctjy3VGUooq7F4ouHskVTq1tu8t5Hz8N8VMe3on8ox+n0Rcf78tUfp/VDa3MNwoyYpA2PUdmH3qSPvrqPtssRc29rqEB3x7drMPsPgoT8A2R8C9c5Y6iZV7Tj1KUY4Ga7GRWalOpdCksZhDKVL+Gsh2543Z905A5GOai6idgxSlKoFfSYyM8DPOPTz4r5oTQHTehup9L0t5HRr+ZpFCktFCAADngb88n19Ki9WudFnnlmLaoplcuVVbfALHJxkk4zVE8VftD8RTxV+0PxFY/TzeS2XSBdDDAsdVcD9Ei3APwJUg4+RFfHtI6jgvZIBaIyQQQeGqsoXBzyAATxgKPuqoUZgO/FVQzYsUr6kQrywKg9iQR/bXzWiCr30z1RZfk5tOvkmVGkLrNHtbYxOQdvcEH0DZB+NUQmvqRCuNwK57ZGM/jUlFMqdFl/I2nKctqbOn2Y7SYSEegLttU/E5FY6n6oWeGK0tYzBZw8ojHLu/OXkI43ZJOBnkk5PGKzWN4zjIz86nb8izNKV8mQDzH4itEPqpLRorVi30uS4QDG3wURi3fOd7ALjj17mo2sqMnA5PoO/4UYOsXPW2lPpo04i/8IIqh9kO73WDA/XxncPSua6xHbKw+iyTOhXnxUVWDZ7YViCMedaLDBweCPI9/wrFYjBR0VuzpfTXXtr+TGsNQSeRcFFaMIT4fBXlmGGRu3fhVqhawkAkxatM8WBgyqofPmCF4xUeJB6j8RX1VUEnaDYpWGYDuQPnQMO/GK0QzVq6Q63lslaB0W4tJM74H7c/WKnB258xgg/A81U/FX7Q/EV9A5qONqmXRbLqw0qY74Lue0B7xTwPJt/VkiY8emcn41t6MmkWkizTXE98yEMsUUDRpuHYsZWG4A84yPkapBNfUqFfrArntuBH9tTt4tiya606g+n3clzs8MMFAUnJAUYGTgcnv9/nUJWKzVSpUiGKUpVAr7ikKsGUkMpDAjuCDkH5g18UoDrdt1BOen5Lkvm4W5EYlKRltpdPVcdmIziqlofX15FPG8krSRK4MqeHF70eRuHCjBx2ORzirDo08SdNymaMyp9MxsDlCTujx74Bxjv28qqsepWhtrtI7YwSvAoVmuGk3AT27MgUovJC7vlGa4xSyq5Nvghbkme4fwlJMs52Lxkl3O1fTPIFXXqcrowS1tdv0sxh7i6wC6lu0cRI/NjjORzjHmc1Aez0qNTs9+Nv0he/2jnZ9+/bW97WlYatc7vMoR+r4aYrTzJR8E4s1dG64vYJVdriWVNw8SOVi6uufeBVs4OPMVoXyfS76QWy8T3LeEuMYDudoIH1QAefTFRNWv2VlRq1pu7b2xn7XhyY/f+/FVpRTaJvBJ9VXK6S4s7HCzqgNzdYHis7DOxGP8WgUg+7z7w9DmBsesruM/nJWuIz9eG4PiRuPMEPnHHmK9faSpGqXme/jfuKqR+7FVqkYpxVhvJcevenIoUt72zBFrdrlVPJikxkpn0xnHptYelWH2adQRLaTpqBD2weK3G4LiNJBIDk4zs90Z9M5r51Hjpa33/WNx7mf6WQjH9TP3VU9NH+ar39ot/8Au1j3Rp/Nf2a0zHXXSr6dcmM5aJ8tDJ9pPQn7S8A/cfMVLdJ6/Omn34EpHgxw+CfdzGWlIbaSMjINb/RWpxajbfkm9YBgM2cx7owHCZ+A4A81yvkKhodMltLbVoJ1KyILdT6H89wwPmpHIPxq3a7Zbx9yeUaHRfTraleLDuKqcySv5qgxuP6xJAHxbPlW5r3VbI7QacfotqjFV8L3XlxxveUe+xOM9+2Ks3sKxuvgMbzbrt+WXz+8r+6uWRjgZ9KqzJp8DguHT/VZkkSDUv4VayEIxl5eLPAdJT7y4Jyee2ajetumm0+7e3YllxujY/pRtnBPxBBB+Kn1qAk7H5V1P2748SyB/jBbtu9cZTGfvDfvpqSS5G0SPsxvRd2ctvePvNxK9vEWAyMQqxAOM8A5Hyrkl7aNDI8Ugw8blG/WUkH7uKn0untrGxljOH+nTzL841tlH3HBH3mp72j6N9KurS6tRlNSVAMD6s3uqc+nukE/qOfI1I+mXh/4HlE57J7dYbSYlR408Es6kgHbHEQiHB+07OR+rXKLjUpZZBNJIzSe6d5xnK429vTA/Cuq9DXSSareJFzDDp7W8Q8vDiaNQfjltzf164/F9UfKkF6m/oHo69omvTvoN5cO+6eOfYkpVNwB8Lz28n3jyfWuYos15cKMmSaaQLk92Y4Az8P+Qq+dPf6tX/7SP+xUD7Kiv5WtN32nx+t4b4/89cVI47mg80SXVVyukuLKxIWZUBubrA8VnYAhEY/xaBSDhefeHocxfT3XN1BMhlnlmhLjxY5SZA0eRuwHzhscgjHIHlXl7SlI1W8z38b9xVMfuxVarUYpxyG8mxfyK0sjIMK0jMoxjCliQMeXGOK8KxWa6GTFKUoBX3Em5gowCxAySABk45J4A+J7V8VmgOnw2Uf5DazN5YC4Nx4u03MWMbl43A4zgZqpwdHszANe6YgJ5Y3UZwPXA7/Kq9FEzsFRWZjwFUEkn4Acmvq4t3jbbIjow7q6sp/3WANYUWuS2TPV3gxXrLZFfDhEaxyIQdzIqkybh3Yvk59RVg16+h1hI5vEit79EEciStsjnAzhkkPCtyfdPrjyBqg0q9uhZZrDoyUuPpL29tCCN8klxAfd89oRyWOO39taev3saX8ktkVSNJg0BQYACYwQMdiRn45qECj0FWH/ACfSKGKa8naHx13xRRxeJI0fk7ZkRUU+WSSfSmnkE51JPBrBS5ikigvNgSaCVgiyFezxyN7pOONpIOAPT3oSDpKUEfSpLe1jzy7zQscee2ON2Z29B5+tfOsdPJFaxXcNws8MkpiIMZjdJAC21k3MOw7hvMd81AAVIrGGH5LV1t1OlyILa2VktLVdsQb6znGC7fHHYfE574G/o2mK2lXEZubJZZ5YZER7iNTtTOQwJ91vePB9Kr+h9OSXKPLuSG3i/jJ5SQi9uBgEu5zwqjzHbIr7WwsS236bOOf4w2fufgLgyAfHb91SlVIEKrEEEEgg5BBwQR2II7EHzrpmr9Wx3+jTeLsF7H4Mch4BljEilWHrzkkeRLdg1UnqDp2a02F9jxSjdFNGd0cg+DeRx+ieah6rSlTGUTPSPUL6fdJcRjdjKunbfGcblz5dgQfVRUtrmhRXUrT6bLE6SEubd3SOWJicsu2QgMuc4IPw571C6D0/NdlvDCqka7pZZDtjjX1Zvu7AE17tp9gG2m9nbn662eU/BrgOR/VHyo6u1sEho2hRW0qTajJEiRsH8BJI5JZSpyF2xsQqk4yWI44+IjeqNek1G7aeTClyERc8ImcKu4/PJb1JPA4GepunxZmEpPHPHPF4kciKygrnHKnsc+WajLGKN3All8JcH39jPg+XuKQTmir3DwW/X9MX8m2aLc2TyW/0hpUW4iJ/OOrKFAPvnaOw863+jOsI4NMuYpSpmt2MlnuxnfKGQ7Ae5QszH4OajtV6Git7eG5kv08KcAxFbeUlsjd9XdkcetUs1ElJUXKZ0n2PCK2mee4ubWOOS2aMBp49+S6HlCcjhT3+FUG904xSCIvC5OMNHIjpySBlwcDtznsO9adWW/6Qki02C/LZWZ9uzH1UO7Y+7PIbHbH6Qq1TtvZNlv0a2jj0W6s3u7ATyzb0X6TFjA8Lu2cA+4a5tl7aYFHXxInDK8bKy7hgghl4Yf8A9Faletqis6h32KTy+0ttHrtBBPyoo1Ysu/Uc0GsFLmKSKC82BJoJWCLIV7PFI3uk442sQcAdscx2kdHuJUa9ktraBXBkaSeAllByVVUdiSe331sXXREMdnHetfp4ErbEItpSxb3sjZuyPqN39KphUAnH44xUjqosr8m/r0sb3M7QhViMzmMKMAJk7cDyGMcVo1is10RkxSlKAUpQmgLv7LbYzPdwRlo55bUrFMA2IznJBdeYw/A3fAgc4B+OvbgqlpZTsXubUMJpnD8eIQVQMRukVV/Swc4G3PNbnXyGzs9PtrfKQywC4kdTgzTe6clhyduQQPLcvoMSWgKvUEPgXO9bu1CkXKrnfCTgo57eJjOM9zyOziuN57+PxG/BTNV6Wa3gjna5smSVS0QRpy8gHBwphGMHjLbR8agKlup9U+kTkhDFHEohiiPeOOPgKR9rOS3xJqJrqrrJlgiutzaHDr1pBLaypHe21usMkT9iFzjtyFySVcAj3sHkcckJqUvLWewnX3zHKESRXjYj3XAYYbg9uCO2QRzWZK9PITGs2NzaE2twskYD+J4bfVLY271I91uONw+VRTHg4rqGp9QHUdClkuwpntrhEjlwAWLbM9v0thOQODgGuXsODVg29ho6b7W4RZ29hp8fEaRmR8fpycDcfU5Ln+tXM66d7VpRfWljqMXKbDFLj/4chwcNjthgy/Mr6iuY1npe0stnTfZ9D9O0nULN+fBxNCT+g7ByMfDdGSf129a5kDxmumdB3AsNJvryTg3GIIAf02UOAQPQM7Z/o29K5mB5Uh7pfn1D0jpnWNt9C0Oxt04NywmmI/TO0Ngn0DMmP6MVzOundUzfT9CtJ4/eezYRzqO6jbt3EehIQ/Jj6GuZU6es/Ikektw7KiMxKxghAeyhiWIHzYk/fXlW5caa6Qwztt2TFxHzyfDIVjjHbJx9xrTroZOj9eH/ADNo/wDR/wDQtc4ro/Xg/wAy6Of/AKf/AED/AArnFY6ev5+5qWzc0bTWuZ4oE+tLIEz6Anlv6q5b7q6V0/qi6m+p2ClfCkhzaDyXwMJHj54RvuNVTo0m2hu9QHDQxiGA4BxPN7u4ZGCUjLHHo1e/TfX9zFdwyTSIYhIBJ+Zt19w8MdyxhhgHPfyrM03dcBYKaPvHwNKtftQ0b6LqU6gYSU+MnykyW/B9w/CqpXRO1ZlnRdd/1asPT6W39txXOq6Nrn+rVh+1t/bcVz+ztWlkSNBl5HCKPVmIA/eaxDT+rKzxrNe1/bGKWSMlWMbshK5wSpIOM+WRXjXQhilKUAoTSvS3mZGV0OGUhlPHBHY4PFAWXS+vGS2W1uILa8gQ5jE2cx9+A48uePMDjOOK1LzrCZzH4Hh2scL+JHHbjaqv9pu5dscZbPBIxyavCa9MdBa6JT6SLoRCbwodwTcvH1MdiR2rW6IlGrpc218kbskBkiuBHGskZBxjegGRkg4Pfac58uNpW6N/uVnVus2uCXa1sFmYe9MIcuTjGcOSob44Jqrbx2yPxrKHIHyrqnsU1B57hrabZJCluWRGSM7SGXsduTwx7mty9CtIyss5UZF9R+Iqz3fVy3KRi7tYJ2iQRpKryxPsHZWMbYYD5eZ9a8o+uL7uswGecCG2A5+AjxXz1hrgvJIJcYdbVI5cKqgyq0hYgLxg7h6fuqtW8oGtq+uvOiRBI4YIiSkMedoY93YsSzuRxuYk49MmonePUVePZ3pe+C/ukjWae2iUwIyhgHffl9h4ZlC5UYPOfhXh011xKs4+nSPc2rhlljkAkGCDgqjcKQ2OBgYyKl1aS0CF0LqGe03iIq0cgxJDIoeOQfzkPw4yMGvX8u2m7cNPt93fBnuSmf6Pf2+GcVCEV1joTWZZtO1J5fDkktrcvCzRQnYRG5H6GDyoPOaTxkqyc21vqCW6ZTM6YRdscaBVjjX7KRjhRwPjwOeK0Ac1Y4uuL9SCJlOP0TDb4Pwx4fatXrDU47q9mnhUrHIVKggDGERTwO3vA1VeqIeGh65PZyGSB9pYbXUgFHX7LoeGH+PGK3G1u1Ztzadb7u5CTXKJn+iD4A+AIFQaIWIVRlmICgebHgD7zXUesdNhfSvDt+X0qYRSkAe9vCiVuPLxTn/7bVJNJryFZReo+o5bwxB1ijSFCkUcS7VRTjIAySew/Co2xvEjfc8ccoAPuOWA+Z2MDx868K6h7GdUkmuTbTFZIUtWZEaOIhSrRgc7d3Zj3JpL0xwFllcv/aAbiGO3ltbJ4oseGgEo24GOCJM9qqZq59N9YXEt1DFciK5gmmWN4pIYSMOwXIIQEFc5HPlUf7RNGjs9Qmhh/ixtZRnO0Mobbk88E8Z8iKRw6orzk+/8r/4MLU2dmYQ/ibcTZ8TBXfu8TO7BIqAsLtI33PHHMMEbJC23nzOxgTj54qxdB9MpdvLNcEraWsZkmI7sACQgPlkAkkc4HHJBGve9ZXBYi2b6HCD7kVviMAfzmTDO3qSTk0VXSIevU/Wz6girNBa7kG1JEDhkGQcD3yCDjGCD3quW1wqOrMqOAclGJAYeh2kHHyNWa86sNzYyQ3e2SdZI2gmKLv25PiKZAM9gOe5yQa9/Zfqki31vbgqYJZj4kbJGwYlCM5ZSR9Vex8qL0xeBtmJPaCXgS1NnYNBGdyRlZCFPPOfEzn3m5/nGvPTOuxbSCSKx01JFztYRvuXPGQS5xx/bWfaVqcj3txASBDFMRGipGoXAx+ioJ7nufOpT2Pag7Xsdq5V4GWQmNkjI3bS2cld2cj1rLS7bovJz9pdxJzkk5PzNKnesdWmmuZkkYFIriVY1CooVQ5AA2qM8Ad89qgq6LRGYpSlUgpSvSCIuwVcZYgDLKoyfVmIUD4kgUB0fTHjHTbmZHkT6d9VJAhzlMe8UcY+6sa2ot9KSfSh4dtc/m7tiS04fkBGkzgR5yuFA5I+3XtHpw/ITWZns/pJuRKI/pNv9Xcv6e/bnAJ71GezjVY4ZJ9PvigtrlWVyXQqkoHDCRSVwQMbgTyqVw+X5NlCrpHsIOL+Q/wCzN/eSqTr2jm1lMZkhlXJ2PFIjhlBwCdpO0n0OKvXsdgW3me4uJraKN7coheeDcSzL+gH3LwD9YCt9RpwZI7K107qOnrcW7G1uEAljOWu1Kphl94jwASB3IyOBUDqbgzSkEEGVyCOxBY4PyxUwnRkoAH0jTuBj+Vwf4179SaNFaWkCeJbTXMkzvI0Lq/hxqqqse4epJbt3B9OanG8EyaPSfU0+nz+NAQcja6N9V19D6Edww5HxBIPRmtNM18MYP4Hf7SxUgYc+eQOJB/OGGHnxxVH6X0yK5tbuPdAt1uie38RlQsAX8RFdsAZBHGe+3PrW10xpEljdRXV6Vt44G8TBkjMkhAOEjjRiWLEgEnCgE81maTdrDKiqXtq8MjxSDDxuUYejKcH94roXsxkVdO1cyKXQW/vKG2krslyA2DtOPPB+VULWNQNxPNOwwZZGkIHluJOPjjtXROiLARadqMU09pFJdQ7Ila5tzn3Xxna528t51ep7c+BHZXumdSsFnz4E0RMUoWSS5VlRjFIBlfBXOc7Rk92FU9ew+VWRejZjx4+nf/lw/wCNOsdOhtjbQRPDK62+6aWJgytK7t7u4dwgAA7cHyqpq8Eyevs8tk+lG4mZUitEM7MwJUP9WEEDJz4rAgAZ9w1avZvb25uLm1a9S4F9A6MojnUs2GYtudcZ2lz3z+FREujmHSWiSW0aea4Ek6C5tsrDGrFFz4mGO/3sKSecc1W+kxKLqKSExhonWTMkscYwpGQWkYZyDggZOCeKy13J5Lojr21aGR4pBh43KN+spIP3ZFX32F/6Sf8AZJP78NePta0+I3b3VtLbyxShS/hyxFlk+qfcDbiCADkA9znFbvsetxbXJubiW2ije2ZU3XEG4lmjI9wOWXhT9YA0lK+nYSpmegbW2mSeSxhK6hAviQrcSeKpHmVCrGN47cg4LKfPjnd9dyTSPJMzPI7Zdm7lviPL0x5YxU1p802lXcM+Y2Ktn81LFIHj7OPzbnGVPG7HOD5VL+0vSYDM15Zy27wTAOyLJHvSRvrfms7sEkMcDgls4AqrEvqOCY6RA/yc1LZ9fe2/9XbFn/2Zrl9WnoPqlbJ5Y51Mlrcp4c6DvggjcB5kAkEeYPqBXnedHSFibJ4ruE8o6SRhwvkHidlZGx34x/ZReluxtFaqy+zb/Sln/Tf9LVsPoUdrY3D3T2/0p9iwQiRHkQbwZHOwkKdvHfsDnk4p7NbM/TYLh3gjhilO9pJoUIwp7IzBz9YcgY5PPBqyknFkSybfXklh+ULrfHfl/GO7ZLbqhbjOA0LMB8yakvZM9mdSi8JLxZNr7TJLAyY2HOQsKnt2war3tFs/4bcTo8LwyzEo0c0L5yM8orFl7HkgD41J+yOERXsd1NJBFCquNzzQqSxBXHhl9/c9yMcVhpfp/sa5Kn1F/K7r9ql/4j1oVNdXae0dzM5aFklnkdGjlhkypcsMhGJXgj6wFQtdVoy9mKUpVIKUr6RCxAHcnA+Z7UBK6L07Jco8uY4reL+MnlJCKfsjAJdznhVBPI7ZGdiLS7Fm2/lBl8t7WsgT8fELAfErVq9r0YtI7HT4uI4ofEYD9N2JXcfU5Dn+ua5tWItyVleCU6l0N7KdoHaNyFVg0ZJUqwyCCQPKouve6u3lIMjFiqKgJ8lUYUfIAYqe9nOjLeajBFIMx5LuD2ZUGcH4E4B+BNW6VsHjB0wVhSe7mS1ikGYgys8sg+0sK87P5zFRyPUZ9LLp2C5YR2t4pmP1Y54mh3n0WTcybj5KSM19e0fU2uNSuWJOI5TCg9FiJXA+BYFv61VsH0yD6jyPz9aitq7GD2vrN4XaKVGSRDhkYcg/+c57EEEVixgjLgSSCFDnL7GYDg491Bk5PHHbNdF9pEQudN07USPzzqIZT9o7WIJ+TI3+/wDKuZS/VPyNWMu5Bqi4dUdEiwRGmu4S0sZeJEjmJfGOM4wmdw5b1qA0awjmkEbzLCWIClkkYFiQADsBK9+54q++2086f+yn/t/4VzvTz+ei/pU/vCswbcbYaSZv9T6ILOZoDMksiHEm1HAQ8EDLD3sg+VfPTekLdzLCZ0hdyFj3pIQ7HyygO3y5PHNbntCfOp3h/wBoYfhgf8q8uh/9I2f7TH/eFW3234HJjq7piXTp/BmwcqGR1B2uvnjPmDwR5ceorV0LTUuJViaZYWdlVCyOwZ2IABKD3eT3PFdG0nUU1mGTTbtgt1EzNaTN+ltJ90nzO0YI8157rmuf6fZyQX8MUqlJI7uJWU+REifu8wfMEVIybVPZaPPqDSltZmhEyzMjFZCqOoV1OCuXHvdu44qNAqU6rbN9dn/apf77Va/Ypo6z35kkAK28fiAH7ZOFP3e8fmB6VXLtjbJVuiBn6XFuF+nTrbO67lhVGlm2+RdVIWPPkGbPw4Netr0tDcRyvaXiO8MTSvFLE8T7FGSVOWVvuPGRnGahNX1JrmeWdyS0rl+fQ9h8guAPgBXla3TxEmNipKMhI81YYYfIg4q1KtjB4VZelekF1BhHFdQrMVLGJ4peAD9sLtPcHv51WqvXsVP+dY/6KT+wUm2otoLZWNb0uK3YxpcJM6uyOEjlUKVOD7zgBucjj0rQgRSyhm2qSAWwTtHmdo5OPQVs65/Krj9ol/vtWlVWiMuD9DoLQXpvoPo7PsD+Dcbi2SMeHt3ZyD+HeqjIoBIB3AEgHBGR5HB5GRziug3X+rEH7c396WueVmDbu/krQrNYrNbIYpSlAK+kcqQR3ByPmORXzSgOme19hdxWWow+9FJF4TkfoODuCn0OS4+a1zSpfQ+o5rVXjXZJBL/GQSrujf47cgq3b3lIPA9Bj3TV7IHcNOUkchWup2TPxTGWHwLViKcVRXki7/TpIfC8QAeLCsyc943ztJ9M7TxU37N9ZW01GCWQ4jJMbk9gHGMn4BsE/AGo3qPXZL2bxphGrbAgWNdqqi52gAk8DJ86i6tWqY5LP7StKa21K5DA7ZJDMh8mWQljj4Biy/1arFWCDqlzClvdRR3cMf8AFiQuskY9EnQhgvwORwB2AFZtuoYYGD2tlEko+rJNJJNsPqqNtQMPIkNiorSoYLV7RpRbaZp2nMfzyqJpVz9X3WGD82dsfqH4VzKQcH5Vs3l280jSSuzyOcszHJJ/84x2AAArwqxj2oN2dJ9s53fk5xyjWnusOx+oe/yIqh6JaNNcQRIMs8yKPvYZ/AZP3VL6d1ay24tbmGK7tlOUSQurxn+ZMh3KO/HPfHA4rK9UpCG+g2kVq7KVM3iSyyhT3CPIcR5HBIGfjWYpxjRXTdmj1dcCS/u3ByDdS4PqN7AH8BXv0EudSsx/tKH8Dn/lUCBUt01rf0OYTiGKWRCDGZDJhDzkhUcAkg/pZxjjFaa9NInJq3crR3DsjFWSdirDupDHBB9QRXVLKJNdSC6TYmoWksXjr2EsauDuH3Akehyvoa5brF8s8rSrDHDuyWWMyFS5JJb84zEE57DA44A5r16c1uWyuEuIT7yHkeTofrIfgR+BAPcVJRbWNlTo+eo/5ZdftMv/ABGq4exPWEgvmikIAuI/DBP2wcqPvG4fPA86o2oXPiyyS4x4kjPjvjcxbGfPGa8AarjcaInTs3Na0trW4lt3BDROU58wPqn5FcH76xpWmyXMoiiALsGPJwMKpZiSewwDUvN1X46qL6CO6ZF2rKWeObaOwaVPrgfzlPc85Nelp1Wlusgs7SKFpYzG8rySyybD3Cliqpn4DnA9BS5VrIwVhTmr37FR/nWP+hk/sFUQCrL0t1Z9AYSQ2tu0wUqZXackgnJ9zxNg7AcKO1JpuLSC2Q+ufyq4/aJf77VpVJ63qaXDF1t4oXZ2dzG0x3Fjk+7I7Becn3cd60IHAYFlDqDkqSwDD0ypBGfUHNVaDOg3K/8ApiE+l6T/AO+Uf8657FEWZVUFmZgqgdyxOAB8STirb/l1/BRZ/QrQ26tuCFrk+8STneZd2ck+deel9ZJbyLJFp1grocqxE7EH1G6Q4PxrEbV45K6ZXdTsWgmkhcqXjcoxU5G4cHBwMjPwrWr0uZzI7u31ncu3zYkn95rzroZMUpSgFKzSgMUrNKAxSs0oDFKzSgMUrNKAxSs0oDFKzSgMUrNKAxSs0oDFKzSgMUrNKAxSs0oDFKzSgMVmlKAxSs1igFKUoBSlKAUpSgFKUoBSlKAUpSgFKUoBSlKAUpSgFKUoBSlKAUpSgFKUoBSlKAUpSgFKUoBSlKAUpSgFKUoBSlKAUpSgFKUoBSlKAUpSgFKUoBSlKAUpSgFKUoBSlKAUpSgP/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data:image/jpeg;base64,/9j/4AAQSkZJRgABAQAAAQABAAD/2wCEAAkGBxQSEhUUEhQSFRUWFB8YGBgXGBUeHRoYHSAaIBweIBcaHCggGxslGxweIjEhJSkrLi8uFx8zODMsNygtLysBCgoKDg0OGxAQGywkHyQsLDIsNCwvLCwsLCwsLCw0LDQsLCwsLCwsLCwsLCwsLCwsLC8sLCwsNCwsLCw0LCwsLP/AABEIAOEA4QMBIgACEQEDEQH/xAAbAAEAAgMBAQAAAAAAAAAAAAAABQYBBAcDAv/EAE0QAAIBAwMCAwQFBgkLAgcAAAECAwAEEQUSIQYxE0FRByJhcRQyUoGRFSNCcnShJDM0YnOCsbLRFiU1NmSSs8HCw/AmokNUY4OUtOH/xAAZAQEBAQEBAQAAAAAAAAAAAAAAAQIDBAX/xAApEQACAgIBAwMDBQEAAAAAAAAAAQIRITFBAxJhIjJRcbHwE4GRocFC/9oADAMBAAIRAxEAPwDldKUr6h5xSlKAUpSgFKUoBSlKAUpSgFKUoBSlKAUpSgFKUoBSlKAUpSgFKUoBSlKAUpSgM0rFKAzSsUoDNKxSgM0rFKAzSsUoDNKxSgM0rFKAzSsUoDNKxSgM0rFKAzSsUoDNKxSgM0rFKAzSsVmgFYpSgFfSYyM5xnnGM488Z88V80oDpHR/Rem6m0i28+oI0ahisq2+SCSMgpkeX76jtY0TSbaaSF7nUWeNirbYocbh35OM1M+wFv4ZOPW2/sdf8apnXTZ1G8I/+Zf+2uKvvas3xZO6JoujXEyQi61FHkcIhdIQpY8KMhWwSeOfUVW+q9LW0vJ7dGZlifaC2MkYB5wAPP0rUsYZQDPGpxAyMz8YRi35vPzYU1bUXuZpJ5SDJI25iBgZwB28uBXRJp7Mt4NSlKBq0QVZOkelTeCWWSQQWtuu6aYjOOM7VX9J8fhkd8gGt12PoLSRf6BcWkTBZTK2T/PDJImfRSFVc+max1JdqLFWUc3WjhtottQZe3iGaIMfj4eNv3Zr3626Rgtbe3u7Sd5YLhsKHUBl90tyRjtggjAINVjVNNltpWinjaORe6sPL1B7MvxHFe0+tSvaxWjEeDFI0iDHIZt2fe8x7x4+NK00xZHUpQtitkFSeiC0Jb6YbsDA2G3EJ55zu8Q9u2MfGoylAdRufZ7p6WH5QN1emAorgBId53EKBgjG7cccnFQOl6Xo9wwjF1qFu7HCm4SApk9smPt95FXLVD/6TT9WL/jpXGWHFcYXJO3ybeCy9a9Gz6bIqy4eN8+HKoOGx3BB+qw9PwJ5xW67V7W5Nuj2ccx/PkxcHvuWM+IfxOD+sK4rWunJyjbMyVMUoTSuhBVg6T6RnvyxTbHDHzLPJwiYGTz+k2OcDsMZIyKitKsGuJooI/ryyBB8MnGfkBz91dU9rs62Fna6bbe6jAtJjuyqR9b1LuSx9StYlKmorbKlyUy4GkQEoPpt4R3kDJDGT/NGCxHxP7639D07R72RYQ17ZyudqF3jdGY9l3beCT5HGcgA5NUSvpHIIIOCCCD6Ecg/jTt8sWSfVWj/AEO7mtt+/wAJgN2MZyqt2ycfWx38qi63db1WS7nkuJdviSEFtoIGQoUYBJxwo860q0rrIZilKVSClKUB0/2A/wAtn/Zv+tKjOqrrTPptz4lvfF/HfeUmiCltxyQCmQM+VSfsBH8NnP8As39rr/hVG6s/l13+1S/32rilfUZr/ks7TWTaTf8A0OK5jcPb+L4zq2V8X3cbeODnyHlVCr0WZgrKGYK2NygkBsHI3Ds2DyM9q377RHhtre4cqFud/hrzu2oQCx4xgk8V0SojyRhrpXXvWljd6fDb28JWRCpAKBRCFHIDDvntxxjnyrmtKOKbT+BYqa6U6nn0+bxYCORh0b6si+h9CPJhyPkSDC1LzaC62Md7uUxyTmELzuDAMcnywdpqutMiO26d1LpmuRiC4RRKe0UvDhvWOQYyf1SD6iuZ+0T2evpx8WNjLbM2Ax+shPZXxwc+TDHpgcZpFdkh117npm4a6bcy5hV27uQyeGSfNgSBnzK5rj2vptVo3fds41XQfZV1bZ2AuBdRtukxtdU3EqAcpjyGefQ557CufUrrKKkqZlOjY1GZXmleNdiPIzKn2VLEqvHoCB91a9KVoh2/dCOl4/pCytFsTcImVXz4w24LAj62O47ZrS6B0XTriGSewiLXkHKpeNvCv3RtqEKQSCA2Mgj4V96p/qmn6sX/AOwtc66F6jOn3kc3Phn3JR6xnGePVThh8sedeaMW4yr5Z0uqNTqTWrm7nZ7tmMikptIwI8HlQo4XB7+fHJNRVdP9tXTQSRL+DBiuMCQjsJMe6/ydf3r6tXMK7wacbRhqmXf2VdTWthPK90hO+MKjhdxTBO4Y7gNxyPsiq31Lexz3c8sCeHFJIWRMAYHHkOASctjy3VGUooq7F4ouHskVTq1tu8t5Hz8N8VMe3on8ox+n0Rcf78tUfp/VDa3MNwoyYpA2PUdmH3qSPvrqPtssRc29rqEB3x7drMPsPgoT8A2R8C9c5Y6iZV7Tj1KUY4Ga7GRWalOpdCksZhDKVL+Gsh2543Z905A5GOai6idgxSlKoFfSYyM8DPOPTz4r5oTQHTehup9L0t5HRr+ZpFCktFCAADngb88n19Ki9WudFnnlmLaoplcuVVbfALHJxkk4zVE8VftD8RTxV+0PxFY/TzeS2XSBdDDAsdVcD9Ei3APwJUg4+RFfHtI6jgvZIBaIyQQQeGqsoXBzyAATxgKPuqoUZgO/FVQzYsUr6kQrywKg9iQR/bXzWiCr30z1RZfk5tOvkmVGkLrNHtbYxOQdvcEH0DZB+NUQmvqRCuNwK57ZGM/jUlFMqdFl/I2nKctqbOn2Y7SYSEegLttU/E5FY6n6oWeGK0tYzBZw8ojHLu/OXkI43ZJOBnkk5PGKzWN4zjIz86nb8izNKV8mQDzH4itEPqpLRorVi30uS4QDG3wURi3fOd7ALjj17mo2sqMnA5PoO/4UYOsXPW2lPpo04i/8IIqh9kO73WDA/XxncPSua6xHbKw+iyTOhXnxUVWDZ7YViCMedaLDBweCPI9/wrFYjBR0VuzpfTXXtr+TGsNQSeRcFFaMIT4fBXlmGGRu3fhVqhawkAkxatM8WBgyqofPmCF4xUeJB6j8RX1VUEnaDYpWGYDuQPnQMO/GK0QzVq6Q63lslaB0W4tJM74H7c/WKnB258xgg/A81U/FX7Q/EV9A5qONqmXRbLqw0qY74Lue0B7xTwPJt/VkiY8emcn41t6MmkWkizTXE98yEMsUUDRpuHYsZWG4A84yPkapBNfUqFfrArntuBH9tTt4tiya606g+n3clzs8MMFAUnJAUYGTgcnv9/nUJWKzVSpUiGKUpVAr7ikKsGUkMpDAjuCDkH5g18UoDrdt1BOen5Lkvm4W5EYlKRltpdPVcdmIziqlofX15FPG8krSRK4MqeHF70eRuHCjBx2ORzirDo08SdNymaMyp9MxsDlCTujx74Bxjv28qqsepWhtrtI7YwSvAoVmuGk3AT27MgUovJC7vlGa4xSyq5Nvghbkme4fwlJMs52Lxkl3O1fTPIFXXqcrowS1tdv0sxh7i6wC6lu0cRI/NjjORzjHmc1Aez0qNTs9+Nv0he/2jnZ9+/bW97WlYatc7vMoR+r4aYrTzJR8E4s1dG64vYJVdriWVNw8SOVi6uufeBVs4OPMVoXyfS76QWy8T3LeEuMYDudoIH1QAefTFRNWv2VlRq1pu7b2xn7XhyY/f+/FVpRTaJvBJ9VXK6S4s7HCzqgNzdYHis7DOxGP8WgUg+7z7w9DmBsesruM/nJWuIz9eG4PiRuPMEPnHHmK9faSpGqXme/jfuKqR+7FVqkYpxVhvJcevenIoUt72zBFrdrlVPJikxkpn0xnHptYelWH2adQRLaTpqBD2weK3G4LiNJBIDk4zs90Z9M5r51Hjpa33/WNx7mf6WQjH9TP3VU9NH+ar39ot/8Au1j3Rp/Nf2a0zHXXSr6dcmM5aJ8tDJ9pPQn7S8A/cfMVLdJ6/Omn34EpHgxw+CfdzGWlIbaSMjINb/RWpxajbfkm9YBgM2cx7owHCZ+A4A81yvkKhodMltLbVoJ1KyILdT6H89wwPmpHIPxq3a7Zbx9yeUaHRfTraleLDuKqcySv5qgxuP6xJAHxbPlW5r3VbI7QacfotqjFV8L3XlxxveUe+xOM9+2Ks3sKxuvgMbzbrt+WXz+8r+6uWRjgZ9KqzJp8DguHT/VZkkSDUv4VayEIxl5eLPAdJT7y4Jyee2ajetumm0+7e3YllxujY/pRtnBPxBBB+Kn1qAk7H5V1P2748SyB/jBbtu9cZTGfvDfvpqSS5G0SPsxvRd2ctvePvNxK9vEWAyMQqxAOM8A5Hyrkl7aNDI8Ugw8blG/WUkH7uKn0untrGxljOH+nTzL841tlH3HBH3mp72j6N9KurS6tRlNSVAMD6s3uqc+nukE/qOfI1I+mXh/4HlE57J7dYbSYlR408Es6kgHbHEQiHB+07OR+rXKLjUpZZBNJIzSe6d5xnK429vTA/Cuq9DXSSareJFzDDp7W8Q8vDiaNQfjltzf164/F9UfKkF6m/oHo69omvTvoN5cO+6eOfYkpVNwB8Lz28n3jyfWuYos15cKMmSaaQLk92Y4Az8P+Qq+dPf6tX/7SP+xUD7Kiv5WtN32nx+t4b4/89cVI47mg80SXVVyukuLKxIWZUBubrA8VnYAhEY/xaBSDhefeHocxfT3XN1BMhlnlmhLjxY5SZA0eRuwHzhscgjHIHlXl7SlI1W8z38b9xVMfuxVarUYpxyG8mxfyK0sjIMK0jMoxjCliQMeXGOK8KxWa6GTFKUoBX3Em5gowCxAySABk45J4A+J7V8VmgOnw2Uf5DazN5YC4Nx4u03MWMbl43A4zgZqpwdHszANe6YgJ5Y3UZwPXA7/Kq9FEzsFRWZjwFUEkn4Acmvq4t3jbbIjow7q6sp/3WANYUWuS2TPV3gxXrLZFfDhEaxyIQdzIqkybh3Yvk59RVg16+h1hI5vEit79EEciStsjnAzhkkPCtyfdPrjyBqg0q9uhZZrDoyUuPpL29tCCN8klxAfd89oRyWOO39taev3saX8ktkVSNJg0BQYACYwQMdiRn45qECj0FWH/ACfSKGKa8naHx13xRRxeJI0fk7ZkRUU+WSSfSmnkE51JPBrBS5ikigvNgSaCVgiyFezxyN7pOONpIOAPT3oSDpKUEfSpLe1jzy7zQscee2ON2Z29B5+tfOsdPJFaxXcNws8MkpiIMZjdJAC21k3MOw7hvMd81AAVIrGGH5LV1t1OlyILa2VktLVdsQb6znGC7fHHYfE574G/o2mK2lXEZubJZZ5YZER7iNTtTOQwJ91vePB9Kr+h9OSXKPLuSG3i/jJ5SQi9uBgEu5zwqjzHbIr7WwsS236bOOf4w2fufgLgyAfHb91SlVIEKrEEEEgg5BBwQR2II7EHzrpmr9Wx3+jTeLsF7H4Mch4BljEilWHrzkkeRLdg1UnqDp2a02F9jxSjdFNGd0cg+DeRx+ieah6rSlTGUTPSPUL6fdJcRjdjKunbfGcblz5dgQfVRUtrmhRXUrT6bLE6SEubd3SOWJicsu2QgMuc4IPw571C6D0/NdlvDCqka7pZZDtjjX1Zvu7AE17tp9gG2m9nbn662eU/BrgOR/VHyo6u1sEho2hRW0qTajJEiRsH8BJI5JZSpyF2xsQqk4yWI44+IjeqNek1G7aeTClyERc8ImcKu4/PJb1JPA4GepunxZmEpPHPHPF4kciKygrnHKnsc+WajLGKN3All8JcH39jPg+XuKQTmir3DwW/X9MX8m2aLc2TyW/0hpUW4iJ/OOrKFAPvnaOw863+jOsI4NMuYpSpmt2MlnuxnfKGQ7Ae5QszH4OajtV6Git7eG5kv08KcAxFbeUlsjd9XdkcetUs1ElJUXKZ0n2PCK2mee4ubWOOS2aMBp49+S6HlCcjhT3+FUG904xSCIvC5OMNHIjpySBlwcDtznsO9adWW/6Qki02C/LZWZ9uzH1UO7Y+7PIbHbH6Qq1TtvZNlv0a2jj0W6s3u7ATyzb0X6TFjA8Lu2cA+4a5tl7aYFHXxInDK8bKy7hgghl4Yf8A9Faletqis6h32KTy+0ttHrtBBPyoo1Ysu/Uc0GsFLmKSKC82BJoJWCLIV7PFI3uk442sQcAdscx2kdHuJUa9ktraBXBkaSeAllByVVUdiSe331sXXREMdnHetfp4ErbEItpSxb3sjZuyPqN39KphUAnH44xUjqosr8m/r0sb3M7QhViMzmMKMAJk7cDyGMcVo1is10RkxSlKAUpQmgLv7LbYzPdwRlo55bUrFMA2IznJBdeYw/A3fAgc4B+OvbgqlpZTsXubUMJpnD8eIQVQMRukVV/Swc4G3PNbnXyGzs9PtrfKQywC4kdTgzTe6clhyduQQPLcvoMSWgKvUEPgXO9bu1CkXKrnfCTgo57eJjOM9zyOziuN57+PxG/BTNV6Wa3gjna5smSVS0QRpy8gHBwphGMHjLbR8agKlup9U+kTkhDFHEohiiPeOOPgKR9rOS3xJqJrqrrJlgiutzaHDr1pBLaypHe21usMkT9iFzjtyFySVcAj3sHkcckJqUvLWewnX3zHKESRXjYj3XAYYbg9uCO2QRzWZK9PITGs2NzaE2twskYD+J4bfVLY271I91uONw+VRTHg4rqGp9QHUdClkuwpntrhEjlwAWLbM9v0thOQODgGuXsODVg29ho6b7W4RZ29hp8fEaRmR8fpycDcfU5Ln+tXM66d7VpRfWljqMXKbDFLj/4chwcNjthgy/Mr6iuY1npe0stnTfZ9D9O0nULN+fBxNCT+g7ByMfDdGSf129a5kDxmumdB3AsNJvryTg3GIIAf02UOAQPQM7Z/o29K5mB5Uh7pfn1D0jpnWNt9C0Oxt04NywmmI/TO0Ngn0DMmP6MVzOundUzfT9CtJ4/eezYRzqO6jbt3EehIQ/Jj6GuZU6es/Ikektw7KiMxKxghAeyhiWIHzYk/fXlW5caa6Qwztt2TFxHzyfDIVjjHbJx9xrTroZOj9eH/ADNo/wDR/wDQtc4ro/Xg/wAy6Of/AKf/AED/AArnFY6ev5+5qWzc0bTWuZ4oE+tLIEz6Anlv6q5b7q6V0/qi6m+p2ClfCkhzaDyXwMJHj54RvuNVTo0m2hu9QHDQxiGA4BxPN7u4ZGCUjLHHo1e/TfX9zFdwyTSIYhIBJ+Zt19w8MdyxhhgHPfyrM03dcBYKaPvHwNKtftQ0b6LqU6gYSU+MnykyW/B9w/CqpXRO1ZlnRdd/1asPT6W39txXOq6Nrn+rVh+1t/bcVz+ztWlkSNBl5HCKPVmIA/eaxDT+rKzxrNe1/bGKWSMlWMbshK5wSpIOM+WRXjXQhilKUAoTSvS3mZGV0OGUhlPHBHY4PFAWXS+vGS2W1uILa8gQ5jE2cx9+A48uePMDjOOK1LzrCZzH4Hh2scL+JHHbjaqv9pu5dscZbPBIxyavCa9MdBa6JT6SLoRCbwodwTcvH1MdiR2rW6IlGrpc218kbskBkiuBHGskZBxjegGRkg4Pfac58uNpW6N/uVnVus2uCXa1sFmYe9MIcuTjGcOSob44Jqrbx2yPxrKHIHyrqnsU1B57hrabZJCluWRGSM7SGXsduTwx7mty9CtIyss5UZF9R+Iqz3fVy3KRi7tYJ2iQRpKryxPsHZWMbYYD5eZ9a8o+uL7uswGecCG2A5+AjxXz1hrgvJIJcYdbVI5cKqgyq0hYgLxg7h6fuqtW8oGtq+uvOiRBI4YIiSkMedoY93YsSzuRxuYk49MmonePUVePZ3pe+C/ukjWae2iUwIyhgHffl9h4ZlC5UYPOfhXh011xKs4+nSPc2rhlljkAkGCDgqjcKQ2OBgYyKl1aS0CF0LqGe03iIq0cgxJDIoeOQfzkPw4yMGvX8u2m7cNPt93fBnuSmf6Pf2+GcVCEV1joTWZZtO1J5fDkktrcvCzRQnYRG5H6GDyoPOaTxkqyc21vqCW6ZTM6YRdscaBVjjX7KRjhRwPjwOeK0Ac1Y4uuL9SCJlOP0TDb4Pwx4fatXrDU47q9mnhUrHIVKggDGERTwO3vA1VeqIeGh65PZyGSB9pYbXUgFHX7LoeGH+PGK3G1u1Ztzadb7u5CTXKJn+iD4A+AIFQaIWIVRlmICgebHgD7zXUesdNhfSvDt+X0qYRSkAe9vCiVuPLxTn/7bVJNJryFZReo+o5bwxB1ijSFCkUcS7VRTjIAySew/Co2xvEjfc8ccoAPuOWA+Z2MDx868K6h7GdUkmuTbTFZIUtWZEaOIhSrRgc7d3Zj3JpL0xwFllcv/aAbiGO3ltbJ4oseGgEo24GOCJM9qqZq59N9YXEt1DFciK5gmmWN4pIYSMOwXIIQEFc5HPlUf7RNGjs9Qmhh/ixtZRnO0Mobbk88E8Z8iKRw6orzk+/8r/4MLU2dmYQ/ibcTZ8TBXfu8TO7BIqAsLtI33PHHMMEbJC23nzOxgTj54qxdB9MpdvLNcEraWsZkmI7sACQgPlkAkkc4HHJBGve9ZXBYi2b6HCD7kVviMAfzmTDO3qSTk0VXSIevU/Wz6girNBa7kG1JEDhkGQcD3yCDjGCD3quW1wqOrMqOAclGJAYeh2kHHyNWa86sNzYyQ3e2SdZI2gmKLv25PiKZAM9gOe5yQa9/Zfqki31vbgqYJZj4kbJGwYlCM5ZSR9Vex8qL0xeBtmJPaCXgS1NnYNBGdyRlZCFPPOfEzn3m5/nGvPTOuxbSCSKx01JFztYRvuXPGQS5xx/bWfaVqcj3txASBDFMRGipGoXAx+ioJ7nufOpT2Pag7Xsdq5V4GWQmNkjI3bS2cld2cj1rLS7bovJz9pdxJzkk5PzNKnesdWmmuZkkYFIriVY1CooVQ5AA2qM8Ad89qgq6LRGYpSlUgpSvSCIuwVcZYgDLKoyfVmIUD4kgUB0fTHjHTbmZHkT6d9VJAhzlMe8UcY+6sa2ot9KSfSh4dtc/m7tiS04fkBGkzgR5yuFA5I+3XtHpw/ITWZns/pJuRKI/pNv9Xcv6e/bnAJ71GezjVY4ZJ9PvigtrlWVyXQqkoHDCRSVwQMbgTyqVw+X5NlCrpHsIOL+Q/wCzN/eSqTr2jm1lMZkhlXJ2PFIjhlBwCdpO0n0OKvXsdgW3me4uJraKN7coheeDcSzL+gH3LwD9YCt9RpwZI7K107qOnrcW7G1uEAljOWu1Kphl94jwASB3IyOBUDqbgzSkEEGVyCOxBY4PyxUwnRkoAH0jTuBj+Vwf4179SaNFaWkCeJbTXMkzvI0Lq/hxqqqse4epJbt3B9OanG8EyaPSfU0+nz+NAQcja6N9V19D6Edww5HxBIPRmtNM18MYP4Hf7SxUgYc+eQOJB/OGGHnxxVH6X0yK5tbuPdAt1uie38RlQsAX8RFdsAZBHGe+3PrW10xpEljdRXV6Vt44G8TBkjMkhAOEjjRiWLEgEnCgE81maTdrDKiqXtq8MjxSDDxuUYejKcH94roXsxkVdO1cyKXQW/vKG2krslyA2DtOPPB+VULWNQNxPNOwwZZGkIHluJOPjjtXROiLARadqMU09pFJdQ7Ila5tzn3Xxna528t51ep7c+BHZXumdSsFnz4E0RMUoWSS5VlRjFIBlfBXOc7Rk92FU9ew+VWRejZjx4+nf/lw/wCNOsdOhtjbQRPDK62+6aWJgytK7t7u4dwgAA7cHyqpq8Eyevs8tk+lG4mZUitEM7MwJUP9WEEDJz4rAgAZ9w1avZvb25uLm1a9S4F9A6MojnUs2GYtudcZ2lz3z+FREujmHSWiSW0aea4Ek6C5tsrDGrFFz4mGO/3sKSecc1W+kxKLqKSExhonWTMkscYwpGQWkYZyDggZOCeKy13J5Lojr21aGR4pBh43KN+spIP3ZFX32F/6Sf8AZJP78NePta0+I3b3VtLbyxShS/hyxFlk+qfcDbiCADkA9znFbvsetxbXJubiW2ije2ZU3XEG4lmjI9wOWXhT9YA0lK+nYSpmegbW2mSeSxhK6hAviQrcSeKpHmVCrGN47cg4LKfPjnd9dyTSPJMzPI7Zdm7lviPL0x5YxU1p802lXcM+Y2Ktn81LFIHj7OPzbnGVPG7HOD5VL+0vSYDM15Zy27wTAOyLJHvSRvrfms7sEkMcDgls4AqrEvqOCY6RA/yc1LZ9fe2/9XbFn/2Zrl9WnoPqlbJ5Y51Mlrcp4c6DvggjcB5kAkEeYPqBXnedHSFibJ4ruE8o6SRhwvkHidlZGx34x/ZReluxtFaqy+zb/Sln/Tf9LVsPoUdrY3D3T2/0p9iwQiRHkQbwZHOwkKdvHfsDnk4p7NbM/TYLh3gjhilO9pJoUIwp7IzBz9YcgY5PPBqyknFkSybfXklh+ULrfHfl/GO7ZLbqhbjOA0LMB8yakvZM9mdSi8JLxZNr7TJLAyY2HOQsKnt2war3tFs/4bcTo8LwyzEo0c0L5yM8orFl7HkgD41J+yOERXsd1NJBFCquNzzQqSxBXHhl9/c9yMcVhpfp/sa5Kn1F/K7r9ql/4j1oVNdXae0dzM5aFklnkdGjlhkypcsMhGJXgj6wFQtdVoy9mKUpVIKUr6RCxAHcnA+Z7UBK6L07Jco8uY4reL+MnlJCKfsjAJdznhVBPI7ZGdiLS7Fm2/lBl8t7WsgT8fELAfErVq9r0YtI7HT4uI4ofEYD9N2JXcfU5Dn+ua5tWItyVleCU6l0N7KdoHaNyFVg0ZJUqwyCCQPKouve6u3lIMjFiqKgJ8lUYUfIAYqe9nOjLeajBFIMx5LuD2ZUGcH4E4B+BNW6VsHjB0wVhSe7mS1ikGYgys8sg+0sK87P5zFRyPUZ9LLp2C5YR2t4pmP1Y54mh3n0WTcybj5KSM19e0fU2uNSuWJOI5TCg9FiJXA+BYFv61VsH0yD6jyPz9aitq7GD2vrN4XaKVGSRDhkYcg/+c57EEEVixgjLgSSCFDnL7GYDg491Bk5PHHbNdF9pEQudN07USPzzqIZT9o7WIJ+TI3+/wDKuZS/VPyNWMu5Bqi4dUdEiwRGmu4S0sZeJEjmJfGOM4wmdw5b1qA0awjmkEbzLCWIClkkYFiQADsBK9+54q++2086f+yn/t/4VzvTz+ei/pU/vCswbcbYaSZv9T6ILOZoDMksiHEm1HAQ8EDLD3sg+VfPTekLdzLCZ0hdyFj3pIQ7HyygO3y5PHNbntCfOp3h/wBoYfhgf8q8uh/9I2f7TH/eFW3234HJjq7piXTp/BmwcqGR1B2uvnjPmDwR5ceorV0LTUuJViaZYWdlVCyOwZ2IABKD3eT3PFdG0nUU1mGTTbtgt1EzNaTN+ltJ90nzO0YI8157rmuf6fZyQX8MUqlJI7uJWU+REifu8wfMEVIybVPZaPPqDSltZmhEyzMjFZCqOoV1OCuXHvdu44qNAqU6rbN9dn/apf77Va/Ypo6z35kkAK28fiAH7ZOFP3e8fmB6VXLtjbJVuiBn6XFuF+nTrbO67lhVGlm2+RdVIWPPkGbPw4Netr0tDcRyvaXiO8MTSvFLE8T7FGSVOWVvuPGRnGahNX1JrmeWdyS0rl+fQ9h8guAPgBXla3TxEmNipKMhI81YYYfIg4q1KtjB4VZelekF1BhHFdQrMVLGJ4peAD9sLtPcHv51WqvXsVP+dY/6KT+wUm2otoLZWNb0uK3YxpcJM6uyOEjlUKVOD7zgBucjj0rQgRSyhm2qSAWwTtHmdo5OPQVs65/Krj9ol/vtWlVWiMuD9DoLQXpvoPo7PsD+Dcbi2SMeHt3ZyD+HeqjIoBIB3AEgHBGR5HB5GRziug3X+rEH7c396WueVmDbu/krQrNYrNbIYpSlAK+kcqQR3ByPmORXzSgOme19hdxWWow+9FJF4TkfoODuCn0OS4+a1zSpfQ+o5rVXjXZJBL/GQSrujf47cgq3b3lIPA9Bj3TV7IHcNOUkchWup2TPxTGWHwLViKcVRXki7/TpIfC8QAeLCsyc943ztJ9M7TxU37N9ZW01GCWQ4jJMbk9gHGMn4BsE/AGo3qPXZL2bxphGrbAgWNdqqi52gAk8DJ86i6tWqY5LP7StKa21K5DA7ZJDMh8mWQljj4Biy/1arFWCDqlzClvdRR3cMf8AFiQuskY9EnQhgvwORwB2AFZtuoYYGD2tlEko+rJNJJNsPqqNtQMPIkNiorSoYLV7RpRbaZp2nMfzyqJpVz9X3WGD82dsfqH4VzKQcH5Vs3l280jSSuzyOcszHJJ/84x2AAArwqxj2oN2dJ9s53fk5xyjWnusOx+oe/yIqh6JaNNcQRIMs8yKPvYZ/AZP3VL6d1ay24tbmGK7tlOUSQurxn+ZMh3KO/HPfHA4rK9UpCG+g2kVq7KVM3iSyyhT3CPIcR5HBIGfjWYpxjRXTdmj1dcCS/u3ByDdS4PqN7AH8BXv0EudSsx/tKH8Dn/lUCBUt01rf0OYTiGKWRCDGZDJhDzkhUcAkg/pZxjjFaa9NInJq3crR3DsjFWSdirDupDHBB9QRXVLKJNdSC6TYmoWksXjr2EsauDuH3Akehyvoa5brF8s8rSrDHDuyWWMyFS5JJb84zEE57DA44A5r16c1uWyuEuIT7yHkeTofrIfgR+BAPcVJRbWNlTo+eo/5ZdftMv/ABGq4exPWEgvmikIAuI/DBP2wcqPvG4fPA86o2oXPiyyS4x4kjPjvjcxbGfPGa8AarjcaInTs3Na0trW4lt3BDROU58wPqn5FcH76xpWmyXMoiiALsGPJwMKpZiSewwDUvN1X46qL6CO6ZF2rKWeObaOwaVPrgfzlPc85Nelp1Wlusgs7SKFpYzG8rySyybD3Cliqpn4DnA9BS5VrIwVhTmr37FR/nWP+hk/sFUQCrL0t1Z9AYSQ2tu0wUqZXackgnJ9zxNg7AcKO1JpuLSC2Q+ufyq4/aJf77VpVJ63qaXDF1t4oXZ2dzG0x3Fjk+7I7Becn3cd60IHAYFlDqDkqSwDD0ypBGfUHNVaDOg3K/8ApiE+l6T/AO+Uf8657FEWZVUFmZgqgdyxOAB8STirb/l1/BRZ/QrQ26tuCFrk+8STneZd2ck+deel9ZJbyLJFp1grocqxE7EH1G6Q4PxrEbV45K6ZXdTsWgmkhcqXjcoxU5G4cHBwMjPwrWr0uZzI7u31ncu3zYkn95rzroZMUpSgFKzSgMUrNKAxSs0oDFKzSgMUrNKAxSs0oDFKzSgMUrNKAxSs0oDFKzSgMUrNKAxSs0oDFKzSgMVmlKAxSs1igFKUoBSlKAUpSgFKUoBSlKAUpSgFKUoBSlKAUpSgFKUoBSlKAUpSgFKUoBSlKAUpSgFKUoBSlKAUpSgFKUoBSlKAUpSgFKUoBSlKAUpSgFKUoBSlKAUpSgFKUoBSlKAUpSgP/9k="/>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5182" name="Picture 14" descr="http://bioprepwatch.com/wp-content/uploads/2013/03/ESRC-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828800"/>
            <a:ext cx="2209800" cy="220980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6117" y="4953000"/>
            <a:ext cx="3931683" cy="77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393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90600"/>
          </a:xfrm>
        </p:spPr>
        <p:txBody>
          <a:bodyPr/>
          <a:lstStyle/>
          <a:p>
            <a:pPr eaLnBrk="1" hangingPunct="1"/>
            <a:r>
              <a:rPr lang="en-US" sz="4000" dirty="0">
                <a:latin typeface="Comic Sans MS" pitchFamily="66" charset="0"/>
              </a:rPr>
              <a:t>Plan</a:t>
            </a:r>
          </a:p>
        </p:txBody>
      </p:sp>
      <p:sp>
        <p:nvSpPr>
          <p:cNvPr id="23555" name="Rectangle 3"/>
          <p:cNvSpPr>
            <a:spLocks noGrp="1" noChangeArrowheads="1"/>
          </p:cNvSpPr>
          <p:nvPr>
            <p:ph type="body" idx="4294967295"/>
          </p:nvPr>
        </p:nvSpPr>
        <p:spPr>
          <a:xfrm>
            <a:off x="457200" y="1676400"/>
            <a:ext cx="8458200" cy="4876800"/>
          </a:xfrm>
        </p:spPr>
        <p:txBody>
          <a:bodyPr/>
          <a:lstStyle/>
          <a:p>
            <a:r>
              <a:rPr lang="en-US" dirty="0">
                <a:latin typeface="Comic Sans MS" pitchFamily="66" charset="0"/>
              </a:rPr>
              <a:t>An introduction to the Seshat Databank</a:t>
            </a:r>
          </a:p>
          <a:p>
            <a:r>
              <a:rPr lang="en-US" dirty="0">
                <a:latin typeface="Comic Sans MS" pitchFamily="66" charset="0"/>
              </a:rPr>
              <a:t>Testing a subset of theories about the evolution of specialized governance</a:t>
            </a:r>
          </a:p>
          <a:p>
            <a:r>
              <a:rPr lang="en-US" dirty="0">
                <a:latin typeface="Comic Sans MS" pitchFamily="66" charset="0"/>
              </a:rPr>
              <a:t>Other questions and future directions</a:t>
            </a:r>
          </a:p>
        </p:txBody>
      </p:sp>
    </p:spTree>
    <p:extLst>
      <p:ext uri="{BB962C8B-B14F-4D97-AF65-F5344CB8AC3E}">
        <p14:creationId xmlns:p14="http://schemas.microsoft.com/office/powerpoint/2010/main" val="1145370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http://evolution-institute.org/sites/default/files/image/seshat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685800" cy="1543050"/>
          </a:xfrm>
          <a:prstGeom prst="rect">
            <a:avLst/>
          </a:prstGeom>
          <a:noFill/>
          <a:extLst>
            <a:ext uri="{909E8E84-426E-40dd-AFC4-6F175D3DCCD1}">
              <a14:hiddenFill xmlns="" xmlns:a14="http://schemas.microsoft.com/office/drawing/2010/main">
                <a:solidFill>
                  <a:srgbClr val="FFFFFF"/>
                </a:solidFill>
              </a14:hiddenFill>
            </a:ext>
          </a:extLst>
        </p:spPr>
      </p:pic>
      <p:pic>
        <p:nvPicPr>
          <p:cNvPr id="133124" name="Picture 4" descr="http://evolution-institute.org/sites/default/files/220px-Seshat.svg_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1452880"/>
            <a:ext cx="685800" cy="15430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600200" y="1456174"/>
            <a:ext cx="6172200" cy="523220"/>
          </a:xfrm>
          <a:prstGeom prst="rect">
            <a:avLst/>
          </a:prstGeom>
        </p:spPr>
        <p:txBody>
          <a:bodyPr wrap="square">
            <a:spAutoFit/>
          </a:bodyPr>
          <a:lstStyle/>
          <a:p>
            <a:r>
              <a:rPr lang="en-US" sz="2800" b="1">
                <a:solidFill>
                  <a:srgbClr val="C00000"/>
                </a:solidFill>
              </a:rPr>
              <a:t>SESHAT: Global History Databank</a:t>
            </a:r>
          </a:p>
        </p:txBody>
      </p:sp>
      <p:sp>
        <p:nvSpPr>
          <p:cNvPr id="4" name="Rectangle 3"/>
          <p:cNvSpPr/>
          <p:nvPr/>
        </p:nvSpPr>
        <p:spPr>
          <a:xfrm>
            <a:off x="1219200" y="2057400"/>
            <a:ext cx="6934200" cy="1754326"/>
          </a:xfrm>
          <a:prstGeom prst="rect">
            <a:avLst/>
          </a:prstGeom>
        </p:spPr>
        <p:txBody>
          <a:bodyPr wrap="square">
            <a:spAutoFit/>
          </a:bodyPr>
          <a:lstStyle/>
          <a:p>
            <a:r>
              <a:rPr lang="en-US"/>
              <a:t>The huge corpus of knowledge about past societies collectively possessed by academic historians is almost entirely in a form that is inaccessible to scientific analysis, stored in historians’ brains or scattered over heterogeneous notes and publications. The huge potential of this knowledge for testing theories about political and economic development has been largely untapped.</a:t>
            </a:r>
          </a:p>
        </p:txBody>
      </p:sp>
      <p:sp>
        <p:nvSpPr>
          <p:cNvPr id="5" name="Rectangle 4"/>
          <p:cNvSpPr/>
          <p:nvPr/>
        </p:nvSpPr>
        <p:spPr>
          <a:xfrm>
            <a:off x="1219200" y="3962400"/>
            <a:ext cx="7315200" cy="2677656"/>
          </a:xfrm>
          <a:prstGeom prst="rect">
            <a:avLst/>
          </a:prstGeom>
        </p:spPr>
        <p:txBody>
          <a:bodyPr wrap="square">
            <a:spAutoFit/>
          </a:bodyPr>
          <a:lstStyle/>
          <a:p>
            <a:r>
              <a:rPr lang="en-US" sz="2400" b="1" dirty="0"/>
              <a:t>Project goals: </a:t>
            </a:r>
          </a:p>
          <a:p>
            <a:pPr marL="285750" indent="-285750">
              <a:buFont typeface="Arial"/>
              <a:buChar char="•"/>
            </a:pPr>
            <a:r>
              <a:rPr lang="en-US" sz="2400" dirty="0"/>
              <a:t>Build a web of facts about past societies, connected along spatial, temporal</a:t>
            </a:r>
            <a:r>
              <a:rPr lang="en-US" sz="2400"/>
              <a:t>, and </a:t>
            </a:r>
            <a:r>
              <a:rPr lang="en-US" sz="2400" dirty="0"/>
              <a:t>conceptual dimensions</a:t>
            </a:r>
          </a:p>
          <a:p>
            <a:pPr marL="285750" indent="-285750">
              <a:buFont typeface="Arial"/>
              <a:buChar char="•"/>
            </a:pPr>
            <a:r>
              <a:rPr lang="en-US" sz="2400" dirty="0"/>
              <a:t>Survey diversity in social evolutionary trajectories and identify general patterns </a:t>
            </a:r>
          </a:p>
          <a:p>
            <a:pPr marL="285750" indent="-285750">
              <a:buFont typeface="Arial"/>
              <a:buChar char="•"/>
            </a:pPr>
            <a:r>
              <a:rPr lang="en-US" sz="2400" dirty="0"/>
              <a:t>Test and reject theories of sociocultural evolution</a:t>
            </a:r>
          </a:p>
        </p:txBody>
      </p:sp>
      <p:pic>
        <p:nvPicPr>
          <p:cNvPr id="133125" name="Picture 5" descr="C:\Users\Peter Turchin\Desktop\EI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4360" y="135832"/>
            <a:ext cx="5527040" cy="9309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2878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asted-image.tif"/>
          <p:cNvPicPr/>
          <p:nvPr/>
        </p:nvPicPr>
        <p:blipFill>
          <a:blip r:embed="rId3">
            <a:extLst/>
          </a:blip>
          <a:srcRect/>
          <a:stretch>
            <a:fillRect/>
          </a:stretch>
        </p:blipFill>
        <p:spPr>
          <a:xfrm>
            <a:off x="150598" y="58017"/>
            <a:ext cx="1153384" cy="816625"/>
          </a:xfrm>
          <a:prstGeom prst="rect">
            <a:avLst/>
          </a:prstGeom>
          <a:ln w="12700">
            <a:miter lim="400000"/>
          </a:ln>
        </p:spPr>
      </p:pic>
      <p:sp>
        <p:nvSpPr>
          <p:cNvPr id="79" name="Shape 79"/>
          <p:cNvSpPr/>
          <p:nvPr/>
        </p:nvSpPr>
        <p:spPr>
          <a:xfrm>
            <a:off x="152400" y="898757"/>
            <a:ext cx="1170894" cy="396643"/>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lvl="0" algn="l">
              <a:defRPr sz="1800"/>
            </a:pPr>
            <a:r>
              <a:rPr sz="1000" i="1" dirty="0">
                <a:solidFill>
                  <a:srgbClr val="861001"/>
                </a:solidFill>
                <a:latin typeface="Helvetica"/>
                <a:ea typeface="Helvetica"/>
                <a:cs typeface="Helvetica"/>
                <a:sym typeface="Helvetica"/>
              </a:rPr>
              <a:t>Seshat: The Global </a:t>
            </a:r>
          </a:p>
          <a:p>
            <a:pPr lvl="0" algn="l">
              <a:defRPr sz="1800"/>
            </a:pPr>
            <a:r>
              <a:rPr sz="1000" i="1" dirty="0">
                <a:solidFill>
                  <a:srgbClr val="861001"/>
                </a:solidFill>
                <a:latin typeface="Helvetica"/>
                <a:ea typeface="Helvetica"/>
                <a:cs typeface="Helvetica"/>
                <a:sym typeface="Helvetica"/>
              </a:rPr>
              <a:t>History Databank</a:t>
            </a:r>
          </a:p>
        </p:txBody>
      </p:sp>
      <p:sp>
        <p:nvSpPr>
          <p:cNvPr id="81" name="Shape 81"/>
          <p:cNvSpPr/>
          <p:nvPr/>
        </p:nvSpPr>
        <p:spPr>
          <a:xfrm>
            <a:off x="3073063" y="685310"/>
            <a:ext cx="3009935" cy="50301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defRPr sz="4000" i="1"/>
            </a:lvl1pPr>
          </a:lstStyle>
          <a:p>
            <a:pPr lvl="0">
              <a:defRPr sz="1800" i="0"/>
            </a:pPr>
            <a:r>
              <a:rPr lang="en-US" sz="2800">
                <a:latin typeface="Comic Sans MS"/>
              </a:rPr>
              <a:t>World Sample-30</a:t>
            </a:r>
            <a:endParaRPr sz="2800">
              <a:latin typeface="Comic Sans MS"/>
            </a:endParaRPr>
          </a:p>
        </p:txBody>
      </p:sp>
      <p:pic>
        <p:nvPicPr>
          <p:cNvPr id="6" name="Picture 5">
            <a:extLst>
              <a:ext uri="{FF2B5EF4-FFF2-40B4-BE49-F238E27FC236}">
                <a16:creationId xmlns:a16="http://schemas.microsoft.com/office/drawing/2014/main" id="{9423A743-CDF8-413D-8669-B3F190F155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7" y="1676400"/>
            <a:ext cx="9221736" cy="4267200"/>
          </a:xfrm>
          <a:prstGeom prst="rect">
            <a:avLst/>
          </a:prstGeom>
        </p:spPr>
      </p:pic>
    </p:spTree>
    <p:extLst>
      <p:ext uri="{BB962C8B-B14F-4D97-AF65-F5344CB8AC3E}">
        <p14:creationId xmlns:p14="http://schemas.microsoft.com/office/powerpoint/2010/main" val="111013250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a:extLst>
              <a:ext uri="{FF2B5EF4-FFF2-40B4-BE49-F238E27FC236}">
                <a16:creationId xmlns:a16="http://schemas.microsoft.com/office/drawing/2014/main" id="{445EA299-12F1-4335-B320-3DDED7FCE9EE}"/>
              </a:ext>
            </a:extLst>
          </p:cNvPr>
          <p:cNvPicPr>
            <a:picLocks/>
          </p:cNvPicPr>
          <p:nvPr/>
        </p:nvPicPr>
        <p:blipFill>
          <a:blip r:embed="rId2">
            <a:extLst/>
          </a:blip>
          <a:stretch>
            <a:fillRect/>
          </a:stretch>
        </p:blipFill>
        <p:spPr>
          <a:xfrm>
            <a:off x="304800" y="685800"/>
            <a:ext cx="6271000" cy="2967388"/>
          </a:xfrm>
          <a:prstGeom prst="rect">
            <a:avLst/>
          </a:prstGeom>
          <a:ln w="3175">
            <a:miter lim="400000"/>
          </a:ln>
        </p:spPr>
      </p:pic>
      <p:graphicFrame>
        <p:nvGraphicFramePr>
          <p:cNvPr id="3" name="Table 2">
            <a:extLst>
              <a:ext uri="{FF2B5EF4-FFF2-40B4-BE49-F238E27FC236}">
                <a16:creationId xmlns:a16="http://schemas.microsoft.com/office/drawing/2014/main" id="{2EB02C55-2D54-40E3-8F1A-E5DE98B0E390}"/>
              </a:ext>
            </a:extLst>
          </p:cNvPr>
          <p:cNvGraphicFramePr>
            <a:graphicFrameLocks noGrp="1"/>
          </p:cNvGraphicFramePr>
          <p:nvPr>
            <p:extLst/>
          </p:nvPr>
        </p:nvGraphicFramePr>
        <p:xfrm>
          <a:off x="6431266" y="3048000"/>
          <a:ext cx="2610310" cy="3723253"/>
        </p:xfrm>
        <a:graphic>
          <a:graphicData uri="http://schemas.openxmlformats.org/drawingml/2006/table">
            <a:tbl>
              <a:tblPr firstRow="1" bandRow="1">
                <a:tableStyleId>{5C22544A-7EE6-4342-B048-85BDC9FD1C3A}</a:tableStyleId>
              </a:tblPr>
              <a:tblGrid>
                <a:gridCol w="1579409">
                  <a:extLst>
                    <a:ext uri="{9D8B030D-6E8A-4147-A177-3AD203B41FA5}">
                      <a16:colId xmlns:a16="http://schemas.microsoft.com/office/drawing/2014/main" val="2337884733"/>
                    </a:ext>
                  </a:extLst>
                </a:gridCol>
                <a:gridCol w="494497">
                  <a:extLst>
                    <a:ext uri="{9D8B030D-6E8A-4147-A177-3AD203B41FA5}">
                      <a16:colId xmlns:a16="http://schemas.microsoft.com/office/drawing/2014/main" val="483854102"/>
                    </a:ext>
                  </a:extLst>
                </a:gridCol>
                <a:gridCol w="536404">
                  <a:extLst>
                    <a:ext uri="{9D8B030D-6E8A-4147-A177-3AD203B41FA5}">
                      <a16:colId xmlns:a16="http://schemas.microsoft.com/office/drawing/2014/main" val="1223093070"/>
                    </a:ext>
                  </a:extLst>
                </a:gridCol>
              </a:tblGrid>
              <a:tr h="312758">
                <a:tc>
                  <a:txBody>
                    <a:bodyPr/>
                    <a:lstStyle/>
                    <a:p>
                      <a:r>
                        <a:rPr lang="en-US" sz="600" dirty="0"/>
                        <a:t>Polity</a:t>
                      </a:r>
                    </a:p>
                  </a:txBody>
                  <a:tcPr marL="130048" marR="130048" marT="65024" marB="65024"/>
                </a:tc>
                <a:tc>
                  <a:txBody>
                    <a:bodyPr/>
                    <a:lstStyle/>
                    <a:p>
                      <a:r>
                        <a:rPr lang="en-US" sz="600" dirty="0"/>
                        <a:t>Start date</a:t>
                      </a:r>
                    </a:p>
                  </a:txBody>
                  <a:tcPr marL="130048" marR="130048" marT="65024" marB="65024"/>
                </a:tc>
                <a:tc>
                  <a:txBody>
                    <a:bodyPr/>
                    <a:lstStyle/>
                    <a:p>
                      <a:r>
                        <a:rPr lang="en-US" sz="600"/>
                        <a:t>End date</a:t>
                      </a:r>
                    </a:p>
                  </a:txBody>
                  <a:tcPr marL="130048" marR="130048" marT="65024" marB="65024"/>
                </a:tc>
                <a:extLst>
                  <a:ext uri="{0D108BD9-81ED-4DB2-BD59-A6C34878D82A}">
                    <a16:rowId xmlns:a16="http://schemas.microsoft.com/office/drawing/2014/main" val="501277526"/>
                  </a:ext>
                </a:extLst>
              </a:tr>
              <a:tr h="227355">
                <a:tc>
                  <a:txBody>
                    <a:bodyPr/>
                    <a:lstStyle/>
                    <a:p>
                      <a:pPr algn="l" fontAlgn="b"/>
                      <a:r>
                        <a:rPr lang="en-US" sz="1100" b="0" i="0" u="none" strike="noStrike" dirty="0" err="1">
                          <a:solidFill>
                            <a:srgbClr val="000000"/>
                          </a:solidFill>
                          <a:effectLst/>
                          <a:latin typeface="Calibri"/>
                        </a:rPr>
                        <a:t>Badarian</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-4400</a:t>
                      </a:r>
                    </a:p>
                  </a:txBody>
                  <a:tcPr marL="18062" marR="18062" marT="18062" marB="0" anchor="b"/>
                </a:tc>
                <a:tc>
                  <a:txBody>
                    <a:bodyPr/>
                    <a:lstStyle/>
                    <a:p>
                      <a:pPr algn="r" fontAlgn="b"/>
                      <a:r>
                        <a:rPr lang="en-US" sz="1100" b="0" i="0" u="none" strike="noStrike">
                          <a:solidFill>
                            <a:srgbClr val="000000"/>
                          </a:solidFill>
                          <a:effectLst/>
                          <a:latin typeface="Calibri"/>
                        </a:rPr>
                        <a:t>-3801</a:t>
                      </a:r>
                    </a:p>
                  </a:txBody>
                  <a:tcPr marL="18062" marR="18062" marT="18062" marB="0" anchor="b"/>
                </a:tc>
                <a:extLst>
                  <a:ext uri="{0D108BD9-81ED-4DB2-BD59-A6C34878D82A}">
                    <a16:rowId xmlns:a16="http://schemas.microsoft.com/office/drawing/2014/main" val="1301015844"/>
                  </a:ext>
                </a:extLst>
              </a:tr>
              <a:tr h="227355">
                <a:tc>
                  <a:txBody>
                    <a:bodyPr/>
                    <a:lstStyle/>
                    <a:p>
                      <a:pPr algn="l" fontAlgn="b"/>
                      <a:r>
                        <a:rPr lang="en-US" sz="1100" b="0" i="0" u="none" strike="noStrike" dirty="0" err="1">
                          <a:solidFill>
                            <a:srgbClr val="000000"/>
                          </a:solidFill>
                          <a:effectLst/>
                          <a:latin typeface="Calibri"/>
                        </a:rPr>
                        <a:t>Naqada</a:t>
                      </a:r>
                      <a:r>
                        <a:rPr lang="en-US" sz="1100" b="0" i="0" u="none" strike="noStrike" dirty="0">
                          <a:solidFill>
                            <a:srgbClr val="000000"/>
                          </a:solidFill>
                          <a:effectLst/>
                          <a:latin typeface="Calibri"/>
                        </a:rPr>
                        <a:t> IA-IIB</a:t>
                      </a:r>
                    </a:p>
                  </a:txBody>
                  <a:tcPr marL="18062" marR="18062" marT="18062" marB="0" anchor="b"/>
                </a:tc>
                <a:tc>
                  <a:txBody>
                    <a:bodyPr/>
                    <a:lstStyle/>
                    <a:p>
                      <a:pPr algn="r" fontAlgn="b"/>
                      <a:r>
                        <a:rPr lang="en-US" sz="1100" b="0" i="0" u="none" strike="noStrike">
                          <a:solidFill>
                            <a:srgbClr val="000000"/>
                          </a:solidFill>
                          <a:effectLst/>
                          <a:latin typeface="Calibri"/>
                        </a:rPr>
                        <a:t>-3800</a:t>
                      </a:r>
                    </a:p>
                  </a:txBody>
                  <a:tcPr marL="18062" marR="18062" marT="18062" marB="0" anchor="b"/>
                </a:tc>
                <a:tc>
                  <a:txBody>
                    <a:bodyPr/>
                    <a:lstStyle/>
                    <a:p>
                      <a:pPr algn="r" fontAlgn="b"/>
                      <a:r>
                        <a:rPr lang="en-US" sz="1100" b="0" i="0" u="none" strike="noStrike">
                          <a:solidFill>
                            <a:srgbClr val="000000"/>
                          </a:solidFill>
                          <a:effectLst/>
                          <a:latin typeface="Calibri"/>
                        </a:rPr>
                        <a:t>-3551</a:t>
                      </a:r>
                    </a:p>
                  </a:txBody>
                  <a:tcPr marL="18062" marR="18062" marT="18062" marB="0" anchor="b"/>
                </a:tc>
                <a:extLst>
                  <a:ext uri="{0D108BD9-81ED-4DB2-BD59-A6C34878D82A}">
                    <a16:rowId xmlns:a16="http://schemas.microsoft.com/office/drawing/2014/main" val="3181420577"/>
                  </a:ext>
                </a:extLst>
              </a:tr>
              <a:tr h="227355">
                <a:tc>
                  <a:txBody>
                    <a:bodyPr/>
                    <a:lstStyle/>
                    <a:p>
                      <a:pPr algn="l" fontAlgn="b"/>
                      <a:r>
                        <a:rPr lang="en-US" sz="1100" b="0" i="0" u="none" strike="noStrike">
                          <a:solidFill>
                            <a:srgbClr val="000000"/>
                          </a:solidFill>
                          <a:effectLst/>
                          <a:latin typeface="Calibri"/>
                        </a:rPr>
                        <a:t>Naqada</a:t>
                      </a:r>
                      <a:r>
                        <a:rPr lang="en-US" sz="1100" b="0" i="0" u="none" strike="noStrike" baseline="0">
                          <a:solidFill>
                            <a:srgbClr val="000000"/>
                          </a:solidFill>
                          <a:effectLst/>
                          <a:latin typeface="Calibri"/>
                        </a:rPr>
                        <a:t> IIC-D</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-3550</a:t>
                      </a:r>
                    </a:p>
                  </a:txBody>
                  <a:tcPr marL="18062" marR="18062" marT="18062" marB="0" anchor="b"/>
                </a:tc>
                <a:tc>
                  <a:txBody>
                    <a:bodyPr/>
                    <a:lstStyle/>
                    <a:p>
                      <a:pPr algn="r" fontAlgn="b"/>
                      <a:r>
                        <a:rPr lang="en-US" sz="1100" b="0" i="0" u="none" strike="noStrike">
                          <a:solidFill>
                            <a:srgbClr val="000000"/>
                          </a:solidFill>
                          <a:effectLst/>
                          <a:latin typeface="Calibri"/>
                        </a:rPr>
                        <a:t>-3301</a:t>
                      </a:r>
                    </a:p>
                  </a:txBody>
                  <a:tcPr marL="18062" marR="18062" marT="18062" marB="0" anchor="b"/>
                </a:tc>
                <a:extLst>
                  <a:ext uri="{0D108BD9-81ED-4DB2-BD59-A6C34878D82A}">
                    <a16:rowId xmlns:a16="http://schemas.microsoft.com/office/drawing/2014/main" val="2592577373"/>
                  </a:ext>
                </a:extLst>
              </a:tr>
              <a:tr h="227355">
                <a:tc>
                  <a:txBody>
                    <a:bodyPr/>
                    <a:lstStyle/>
                    <a:p>
                      <a:pPr algn="l" fontAlgn="b"/>
                      <a:r>
                        <a:rPr lang="en-US" sz="1100" b="0" i="0" u="none" strike="noStrike" dirty="0">
                          <a:solidFill>
                            <a:srgbClr val="000000"/>
                          </a:solidFill>
                          <a:effectLst/>
                          <a:latin typeface="Calibri"/>
                        </a:rPr>
                        <a:t>Dynasty</a:t>
                      </a:r>
                      <a:r>
                        <a:rPr lang="en-US" sz="1100" b="0" i="0" u="none" strike="noStrike" baseline="0" dirty="0">
                          <a:solidFill>
                            <a:srgbClr val="000000"/>
                          </a:solidFill>
                          <a:effectLst/>
                          <a:latin typeface="Calibri"/>
                        </a:rPr>
                        <a:t> 0 (</a:t>
                      </a:r>
                      <a:r>
                        <a:rPr lang="en-US" sz="1100" b="0" i="0" u="none" strike="noStrike" baseline="0" dirty="0" err="1">
                          <a:solidFill>
                            <a:srgbClr val="000000"/>
                          </a:solidFill>
                          <a:effectLst/>
                          <a:latin typeface="Calibri"/>
                        </a:rPr>
                        <a:t>Naqada</a:t>
                      </a:r>
                      <a:r>
                        <a:rPr lang="en-US" sz="1100" b="0" i="0" u="none" strike="noStrike" baseline="0" dirty="0">
                          <a:solidFill>
                            <a:srgbClr val="000000"/>
                          </a:solidFill>
                          <a:effectLst/>
                          <a:latin typeface="Calibri"/>
                        </a:rPr>
                        <a:t> IIIA-B)</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-3300</a:t>
                      </a:r>
                    </a:p>
                  </a:txBody>
                  <a:tcPr marL="18062" marR="18062" marT="18062" marB="0" anchor="b"/>
                </a:tc>
                <a:tc>
                  <a:txBody>
                    <a:bodyPr/>
                    <a:lstStyle/>
                    <a:p>
                      <a:pPr algn="r" fontAlgn="b"/>
                      <a:r>
                        <a:rPr lang="en-US" sz="1100" b="0" i="0" u="none" strike="noStrike">
                          <a:solidFill>
                            <a:srgbClr val="000000"/>
                          </a:solidFill>
                          <a:effectLst/>
                          <a:latin typeface="Calibri"/>
                        </a:rPr>
                        <a:t>-3101</a:t>
                      </a:r>
                    </a:p>
                  </a:txBody>
                  <a:tcPr marL="18062" marR="18062" marT="18062" marB="0" anchor="b"/>
                </a:tc>
                <a:extLst>
                  <a:ext uri="{0D108BD9-81ED-4DB2-BD59-A6C34878D82A}">
                    <a16:rowId xmlns:a16="http://schemas.microsoft.com/office/drawing/2014/main" val="480649767"/>
                  </a:ext>
                </a:extLst>
              </a:tr>
              <a:tr h="227355">
                <a:tc>
                  <a:txBody>
                    <a:bodyPr/>
                    <a:lstStyle/>
                    <a:p>
                      <a:pPr algn="l" fontAlgn="b"/>
                      <a:r>
                        <a:rPr lang="en-US" sz="1100" b="0" i="0" u="none" strike="noStrike">
                          <a:solidFill>
                            <a:srgbClr val="000000"/>
                          </a:solidFill>
                          <a:effectLst/>
                          <a:latin typeface="Calibri"/>
                        </a:rPr>
                        <a:t>Dynasty</a:t>
                      </a:r>
                      <a:r>
                        <a:rPr lang="en-US" sz="1100" b="0" i="0" u="none" strike="noStrike" baseline="0">
                          <a:solidFill>
                            <a:srgbClr val="000000"/>
                          </a:solidFill>
                          <a:effectLst/>
                          <a:latin typeface="Calibri"/>
                        </a:rPr>
                        <a:t> I (Naqada IIIC)</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-3100</a:t>
                      </a:r>
                    </a:p>
                  </a:txBody>
                  <a:tcPr marL="18062" marR="18062" marT="18062" marB="0" anchor="b"/>
                </a:tc>
                <a:tc>
                  <a:txBody>
                    <a:bodyPr/>
                    <a:lstStyle/>
                    <a:p>
                      <a:pPr algn="r" fontAlgn="b"/>
                      <a:r>
                        <a:rPr lang="en-US" sz="1100" b="0" i="0" u="none" strike="noStrike">
                          <a:solidFill>
                            <a:srgbClr val="000000"/>
                          </a:solidFill>
                          <a:effectLst/>
                          <a:latin typeface="Calibri"/>
                        </a:rPr>
                        <a:t>-2901</a:t>
                      </a:r>
                    </a:p>
                  </a:txBody>
                  <a:tcPr marL="18062" marR="18062" marT="18062" marB="0" anchor="b"/>
                </a:tc>
                <a:extLst>
                  <a:ext uri="{0D108BD9-81ED-4DB2-BD59-A6C34878D82A}">
                    <a16:rowId xmlns:a16="http://schemas.microsoft.com/office/drawing/2014/main" val="1755963274"/>
                  </a:ext>
                </a:extLst>
              </a:tr>
              <a:tr h="227355">
                <a:tc>
                  <a:txBody>
                    <a:bodyPr/>
                    <a:lstStyle/>
                    <a:p>
                      <a:pPr algn="l" fontAlgn="b"/>
                      <a:r>
                        <a:rPr lang="en-US" sz="1100" b="0" i="0" u="none" strike="noStrike">
                          <a:solidFill>
                            <a:srgbClr val="000000"/>
                          </a:solidFill>
                          <a:effectLst/>
                          <a:latin typeface="Calibri"/>
                        </a:rPr>
                        <a:t>Dynasty</a:t>
                      </a:r>
                      <a:r>
                        <a:rPr lang="en-US" sz="1100" b="0" i="0" u="none" strike="noStrike" baseline="0">
                          <a:solidFill>
                            <a:srgbClr val="000000"/>
                          </a:solidFill>
                          <a:effectLst/>
                          <a:latin typeface="Calibri"/>
                        </a:rPr>
                        <a:t> II (Early Dynastic)</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-2900</a:t>
                      </a:r>
                    </a:p>
                  </a:txBody>
                  <a:tcPr marL="18062" marR="18062" marT="18062" marB="0" anchor="b"/>
                </a:tc>
                <a:tc>
                  <a:txBody>
                    <a:bodyPr/>
                    <a:lstStyle/>
                    <a:p>
                      <a:pPr algn="r" fontAlgn="b"/>
                      <a:r>
                        <a:rPr lang="en-US" sz="1100" b="0" i="0" u="none" strike="noStrike">
                          <a:solidFill>
                            <a:srgbClr val="000000"/>
                          </a:solidFill>
                          <a:effectLst/>
                          <a:latin typeface="Calibri"/>
                        </a:rPr>
                        <a:t>-2651</a:t>
                      </a:r>
                    </a:p>
                  </a:txBody>
                  <a:tcPr marL="18062" marR="18062" marT="18062" marB="0" anchor="b"/>
                </a:tc>
                <a:extLst>
                  <a:ext uri="{0D108BD9-81ED-4DB2-BD59-A6C34878D82A}">
                    <a16:rowId xmlns:a16="http://schemas.microsoft.com/office/drawing/2014/main" val="3598475467"/>
                  </a:ext>
                </a:extLst>
              </a:tr>
              <a:tr h="227355">
                <a:tc>
                  <a:txBody>
                    <a:bodyPr/>
                    <a:lstStyle/>
                    <a:p>
                      <a:pPr algn="l" fontAlgn="b"/>
                      <a:r>
                        <a:rPr lang="en-US" sz="1100" b="0" i="0" u="none" strike="noStrike">
                          <a:solidFill>
                            <a:srgbClr val="000000"/>
                          </a:solidFill>
                          <a:effectLst/>
                          <a:latin typeface="Calibri"/>
                        </a:rPr>
                        <a:t>Classic</a:t>
                      </a:r>
                      <a:r>
                        <a:rPr lang="en-US" sz="1100" b="0" i="0" u="none" strike="noStrike" baseline="0">
                          <a:solidFill>
                            <a:srgbClr val="000000"/>
                          </a:solidFill>
                          <a:effectLst/>
                          <a:latin typeface="Calibri"/>
                        </a:rPr>
                        <a:t> Old Kingdom</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-2650</a:t>
                      </a:r>
                    </a:p>
                  </a:txBody>
                  <a:tcPr marL="18062" marR="18062" marT="18062" marB="0" anchor="b"/>
                </a:tc>
                <a:tc>
                  <a:txBody>
                    <a:bodyPr/>
                    <a:lstStyle/>
                    <a:p>
                      <a:pPr algn="r" fontAlgn="b"/>
                      <a:r>
                        <a:rPr lang="en-US" sz="1100" b="0" i="0" u="none" strike="noStrike">
                          <a:solidFill>
                            <a:srgbClr val="000000"/>
                          </a:solidFill>
                          <a:effectLst/>
                          <a:latin typeface="Calibri"/>
                        </a:rPr>
                        <a:t>-2351</a:t>
                      </a:r>
                    </a:p>
                  </a:txBody>
                  <a:tcPr marL="18062" marR="18062" marT="18062" marB="0" anchor="b"/>
                </a:tc>
                <a:extLst>
                  <a:ext uri="{0D108BD9-81ED-4DB2-BD59-A6C34878D82A}">
                    <a16:rowId xmlns:a16="http://schemas.microsoft.com/office/drawing/2014/main" val="2819501596"/>
                  </a:ext>
                </a:extLst>
              </a:tr>
              <a:tr h="227355">
                <a:tc>
                  <a:txBody>
                    <a:bodyPr/>
                    <a:lstStyle/>
                    <a:p>
                      <a:pPr algn="l" fontAlgn="b"/>
                      <a:r>
                        <a:rPr lang="en-US" sz="1100" b="0" i="0" u="none" strike="noStrike">
                          <a:solidFill>
                            <a:srgbClr val="000000"/>
                          </a:solidFill>
                          <a:effectLst/>
                          <a:latin typeface="Calibri"/>
                        </a:rPr>
                        <a:t>Late</a:t>
                      </a:r>
                      <a:r>
                        <a:rPr lang="en-US" sz="1100" b="0" i="0" u="none" strike="noStrike" baseline="0">
                          <a:solidFill>
                            <a:srgbClr val="000000"/>
                          </a:solidFill>
                          <a:effectLst/>
                          <a:latin typeface="Calibri"/>
                        </a:rPr>
                        <a:t> Old Kingdom</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-2350</a:t>
                      </a:r>
                    </a:p>
                  </a:txBody>
                  <a:tcPr marL="18062" marR="18062" marT="18062" marB="0" anchor="b"/>
                </a:tc>
                <a:tc>
                  <a:txBody>
                    <a:bodyPr/>
                    <a:lstStyle/>
                    <a:p>
                      <a:pPr algn="r" fontAlgn="b"/>
                      <a:r>
                        <a:rPr lang="en-US" sz="1100" b="0" i="0" u="none" strike="noStrike">
                          <a:solidFill>
                            <a:srgbClr val="000000"/>
                          </a:solidFill>
                          <a:effectLst/>
                          <a:latin typeface="Calibri"/>
                        </a:rPr>
                        <a:t>-2151</a:t>
                      </a:r>
                    </a:p>
                  </a:txBody>
                  <a:tcPr marL="18062" marR="18062" marT="18062" marB="0" anchor="b"/>
                </a:tc>
                <a:extLst>
                  <a:ext uri="{0D108BD9-81ED-4DB2-BD59-A6C34878D82A}">
                    <a16:rowId xmlns:a16="http://schemas.microsoft.com/office/drawing/2014/main" val="1821668825"/>
                  </a:ext>
                </a:extLst>
              </a:tr>
              <a:tr h="227355">
                <a:tc>
                  <a:txBody>
                    <a:bodyPr/>
                    <a:lstStyle/>
                    <a:p>
                      <a:pPr algn="l" fontAlgn="b"/>
                      <a:r>
                        <a:rPr lang="en-US" sz="1100" b="0" i="0" u="none" strike="noStrike" dirty="0">
                          <a:solidFill>
                            <a:srgbClr val="000000"/>
                          </a:solidFill>
                          <a:effectLst/>
                          <a:latin typeface="Calibri"/>
                        </a:rPr>
                        <a:t>First Intermediate</a:t>
                      </a:r>
                    </a:p>
                  </a:txBody>
                  <a:tcPr marL="18062" marR="18062" marT="18062" marB="0" anchor="b"/>
                </a:tc>
                <a:tc>
                  <a:txBody>
                    <a:bodyPr/>
                    <a:lstStyle/>
                    <a:p>
                      <a:pPr algn="r" fontAlgn="b"/>
                      <a:r>
                        <a:rPr lang="en-US" sz="1100" b="0" i="0" u="none" strike="noStrike">
                          <a:solidFill>
                            <a:srgbClr val="000000"/>
                          </a:solidFill>
                          <a:effectLst/>
                          <a:latin typeface="Calibri"/>
                        </a:rPr>
                        <a:t>-2150</a:t>
                      </a:r>
                    </a:p>
                  </a:txBody>
                  <a:tcPr marL="18062" marR="18062" marT="18062" marB="0" anchor="b"/>
                </a:tc>
                <a:tc>
                  <a:txBody>
                    <a:bodyPr/>
                    <a:lstStyle/>
                    <a:p>
                      <a:pPr algn="r" fontAlgn="b"/>
                      <a:r>
                        <a:rPr lang="en-US" sz="1100" b="0" i="0" u="none" strike="noStrike">
                          <a:solidFill>
                            <a:srgbClr val="000000"/>
                          </a:solidFill>
                          <a:effectLst/>
                          <a:latin typeface="Calibri"/>
                        </a:rPr>
                        <a:t>-2017</a:t>
                      </a:r>
                    </a:p>
                  </a:txBody>
                  <a:tcPr marL="18062" marR="18062" marT="18062" marB="0" anchor="b"/>
                </a:tc>
                <a:extLst>
                  <a:ext uri="{0D108BD9-81ED-4DB2-BD59-A6C34878D82A}">
                    <a16:rowId xmlns:a16="http://schemas.microsoft.com/office/drawing/2014/main" val="770174018"/>
                  </a:ext>
                </a:extLst>
              </a:tr>
              <a:tr h="227355">
                <a:tc>
                  <a:txBody>
                    <a:bodyPr/>
                    <a:lstStyle/>
                    <a:p>
                      <a:pPr algn="l" fontAlgn="b"/>
                      <a:r>
                        <a:rPr lang="en-US" sz="1100" b="0" i="0" u="none" strike="noStrike">
                          <a:solidFill>
                            <a:srgbClr val="000000"/>
                          </a:solidFill>
                          <a:effectLst/>
                          <a:latin typeface="Calibri"/>
                        </a:rPr>
                        <a:t>Middle</a:t>
                      </a:r>
                      <a:r>
                        <a:rPr lang="en-US" sz="1100" b="0" i="0" u="none" strike="noStrike" baseline="0">
                          <a:solidFill>
                            <a:srgbClr val="000000"/>
                          </a:solidFill>
                          <a:effectLst/>
                          <a:latin typeface="Calibri"/>
                        </a:rPr>
                        <a:t> Kingdom</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-2016</a:t>
                      </a:r>
                    </a:p>
                  </a:txBody>
                  <a:tcPr marL="18062" marR="18062" marT="18062" marB="0" anchor="b"/>
                </a:tc>
                <a:tc>
                  <a:txBody>
                    <a:bodyPr/>
                    <a:lstStyle/>
                    <a:p>
                      <a:pPr algn="r" fontAlgn="b"/>
                      <a:r>
                        <a:rPr lang="en-US" sz="1100" b="0" i="0" u="none" strike="noStrike">
                          <a:solidFill>
                            <a:srgbClr val="000000"/>
                          </a:solidFill>
                          <a:effectLst/>
                          <a:latin typeface="Calibri"/>
                        </a:rPr>
                        <a:t>-1700</a:t>
                      </a:r>
                    </a:p>
                  </a:txBody>
                  <a:tcPr marL="18062" marR="18062" marT="18062" marB="0" anchor="b"/>
                </a:tc>
                <a:extLst>
                  <a:ext uri="{0D108BD9-81ED-4DB2-BD59-A6C34878D82A}">
                    <a16:rowId xmlns:a16="http://schemas.microsoft.com/office/drawing/2014/main" val="2339765023"/>
                  </a:ext>
                </a:extLst>
              </a:tr>
              <a:tr h="227355">
                <a:tc>
                  <a:txBody>
                    <a:bodyPr/>
                    <a:lstStyle/>
                    <a:p>
                      <a:pPr algn="l" fontAlgn="b"/>
                      <a:r>
                        <a:rPr lang="en-US" sz="1100" b="0" i="0" u="none" strike="noStrike" dirty="0">
                          <a:solidFill>
                            <a:srgbClr val="000000"/>
                          </a:solidFill>
                          <a:effectLst/>
                          <a:latin typeface="Calibri"/>
                        </a:rPr>
                        <a:t>Second</a:t>
                      </a:r>
                      <a:r>
                        <a:rPr lang="en-US" sz="1100" b="0" i="0" u="none" strike="noStrike" baseline="0" dirty="0">
                          <a:solidFill>
                            <a:srgbClr val="000000"/>
                          </a:solidFill>
                          <a:effectLst/>
                          <a:latin typeface="Calibri"/>
                        </a:rPr>
                        <a:t> Intermediate</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-1720</a:t>
                      </a:r>
                    </a:p>
                  </a:txBody>
                  <a:tcPr marL="18062" marR="18062" marT="18062" marB="0" anchor="b"/>
                </a:tc>
                <a:tc>
                  <a:txBody>
                    <a:bodyPr/>
                    <a:lstStyle/>
                    <a:p>
                      <a:pPr algn="r" fontAlgn="b"/>
                      <a:r>
                        <a:rPr lang="en-US" sz="1100" b="0" i="0" u="none" strike="noStrike">
                          <a:solidFill>
                            <a:srgbClr val="000000"/>
                          </a:solidFill>
                          <a:effectLst/>
                          <a:latin typeface="Calibri"/>
                        </a:rPr>
                        <a:t>-1567</a:t>
                      </a:r>
                    </a:p>
                  </a:txBody>
                  <a:tcPr marL="18062" marR="18062" marT="18062" marB="0" anchor="b"/>
                </a:tc>
                <a:extLst>
                  <a:ext uri="{0D108BD9-81ED-4DB2-BD59-A6C34878D82A}">
                    <a16:rowId xmlns:a16="http://schemas.microsoft.com/office/drawing/2014/main" val="3832469604"/>
                  </a:ext>
                </a:extLst>
              </a:tr>
              <a:tr h="227355">
                <a:tc>
                  <a:txBody>
                    <a:bodyPr/>
                    <a:lstStyle/>
                    <a:p>
                      <a:pPr algn="l" fontAlgn="b"/>
                      <a:r>
                        <a:rPr lang="en-US" sz="1100" b="0" i="0" u="none" strike="noStrike">
                          <a:solidFill>
                            <a:srgbClr val="000000"/>
                          </a:solidFill>
                          <a:effectLst/>
                          <a:latin typeface="Calibri"/>
                        </a:rPr>
                        <a:t>New</a:t>
                      </a:r>
                      <a:r>
                        <a:rPr lang="en-US" sz="1100" b="0" i="0" u="none" strike="noStrike" baseline="0">
                          <a:solidFill>
                            <a:srgbClr val="000000"/>
                          </a:solidFill>
                          <a:effectLst/>
                          <a:latin typeface="Calibri"/>
                        </a:rPr>
                        <a:t> Kingdom-Thutmosid</a:t>
                      </a:r>
                      <a:endParaRPr lang="en-US" sz="1100" b="0" i="0" u="none" strike="noStrike">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-1550</a:t>
                      </a:r>
                    </a:p>
                  </a:txBody>
                  <a:tcPr marL="18062" marR="18062" marT="18062" marB="0" anchor="b"/>
                </a:tc>
                <a:tc>
                  <a:txBody>
                    <a:bodyPr/>
                    <a:lstStyle/>
                    <a:p>
                      <a:pPr algn="r" fontAlgn="b"/>
                      <a:r>
                        <a:rPr lang="en-US" sz="1100" b="0" i="0" u="none" strike="noStrike">
                          <a:solidFill>
                            <a:srgbClr val="000000"/>
                          </a:solidFill>
                          <a:effectLst/>
                          <a:latin typeface="Calibri"/>
                        </a:rPr>
                        <a:t>-1294</a:t>
                      </a:r>
                    </a:p>
                  </a:txBody>
                  <a:tcPr marL="18062" marR="18062" marT="18062" marB="0" anchor="b"/>
                </a:tc>
                <a:extLst>
                  <a:ext uri="{0D108BD9-81ED-4DB2-BD59-A6C34878D82A}">
                    <a16:rowId xmlns:a16="http://schemas.microsoft.com/office/drawing/2014/main" val="2827738940"/>
                  </a:ext>
                </a:extLst>
              </a:tr>
              <a:tr h="227355">
                <a:tc>
                  <a:txBody>
                    <a:bodyPr/>
                    <a:lstStyle/>
                    <a:p>
                      <a:pPr algn="l" fontAlgn="b"/>
                      <a:r>
                        <a:rPr lang="en-US" sz="1100" b="0" i="0" u="none" strike="noStrike" dirty="0">
                          <a:solidFill>
                            <a:srgbClr val="000000"/>
                          </a:solidFill>
                          <a:effectLst/>
                          <a:latin typeface="Calibri"/>
                        </a:rPr>
                        <a:t>New</a:t>
                      </a:r>
                      <a:r>
                        <a:rPr lang="en-US" sz="1100" b="0" i="0" u="none" strike="noStrike" baseline="0" dirty="0">
                          <a:solidFill>
                            <a:srgbClr val="000000"/>
                          </a:solidFill>
                          <a:effectLst/>
                          <a:latin typeface="Calibri"/>
                        </a:rPr>
                        <a:t> Kingdom-</a:t>
                      </a:r>
                      <a:r>
                        <a:rPr lang="en-US" sz="1100" b="0" i="0" u="none" strike="noStrike" baseline="0" dirty="0" err="1">
                          <a:solidFill>
                            <a:srgbClr val="000000"/>
                          </a:solidFill>
                          <a:effectLst/>
                          <a:latin typeface="Calibri"/>
                        </a:rPr>
                        <a:t>Ramesside</a:t>
                      </a:r>
                      <a:endParaRPr lang="en-US" sz="1100" b="0" i="0" u="none" strike="noStrike" dirty="0">
                        <a:solidFill>
                          <a:srgbClr val="000000"/>
                        </a:solidFill>
                        <a:effectLst/>
                        <a:latin typeface="Calibri"/>
                      </a:endParaRPr>
                    </a:p>
                  </a:txBody>
                  <a:tcPr marL="18062" marR="18062" marT="18062" marB="0" anchor="b"/>
                </a:tc>
                <a:tc>
                  <a:txBody>
                    <a:bodyPr/>
                    <a:lstStyle/>
                    <a:p>
                      <a:pPr algn="r" fontAlgn="b"/>
                      <a:r>
                        <a:rPr lang="en-US" sz="1100" b="0" i="0" u="none" strike="noStrike">
                          <a:solidFill>
                            <a:srgbClr val="000000"/>
                          </a:solidFill>
                          <a:effectLst/>
                          <a:latin typeface="Calibri"/>
                        </a:rPr>
                        <a:t>-1293</a:t>
                      </a:r>
                    </a:p>
                  </a:txBody>
                  <a:tcPr marL="18062" marR="18062" marT="18062" marB="0" anchor="b"/>
                </a:tc>
                <a:tc>
                  <a:txBody>
                    <a:bodyPr/>
                    <a:lstStyle/>
                    <a:p>
                      <a:pPr algn="r" fontAlgn="b"/>
                      <a:r>
                        <a:rPr lang="en-US" sz="1100" b="0" i="0" u="none" strike="noStrike" dirty="0">
                          <a:solidFill>
                            <a:srgbClr val="000000"/>
                          </a:solidFill>
                          <a:effectLst/>
                          <a:latin typeface="Calibri"/>
                        </a:rPr>
                        <a:t>-1071</a:t>
                      </a:r>
                    </a:p>
                  </a:txBody>
                  <a:tcPr marL="18062" marR="18062" marT="18062" marB="0" anchor="b"/>
                </a:tc>
                <a:extLst>
                  <a:ext uri="{0D108BD9-81ED-4DB2-BD59-A6C34878D82A}">
                    <a16:rowId xmlns:a16="http://schemas.microsoft.com/office/drawing/2014/main" val="1095989903"/>
                  </a:ext>
                </a:extLst>
              </a:tr>
              <a:tr h="227355">
                <a:tc>
                  <a:txBody>
                    <a:bodyPr/>
                    <a:lstStyle/>
                    <a:p>
                      <a:pPr algn="ctr" fontAlgn="b"/>
                      <a:r>
                        <a:rPr lang="en-US" sz="1100" b="0" i="0" u="none" strike="noStrike" dirty="0">
                          <a:solidFill>
                            <a:srgbClr val="000000"/>
                          </a:solidFill>
                          <a:effectLst/>
                          <a:latin typeface="Calibri"/>
                        </a:rPr>
                        <a:t>…</a:t>
                      </a:r>
                    </a:p>
                  </a:txBody>
                  <a:tcPr marL="18062" marR="18062" marT="18062" marB="0" anchor="b"/>
                </a:tc>
                <a:tc>
                  <a:txBody>
                    <a:bodyPr/>
                    <a:lstStyle/>
                    <a:p>
                      <a:pPr algn="r" fontAlgn="b"/>
                      <a:endParaRPr lang="en-US" sz="1100" b="0" i="0" u="none" strike="noStrike" dirty="0">
                        <a:solidFill>
                          <a:srgbClr val="000000"/>
                        </a:solidFill>
                        <a:effectLst/>
                        <a:latin typeface="Calibri"/>
                      </a:endParaRPr>
                    </a:p>
                  </a:txBody>
                  <a:tcPr marL="18062" marR="18062" marT="18062" marB="0" anchor="b"/>
                </a:tc>
                <a:tc>
                  <a:txBody>
                    <a:bodyPr/>
                    <a:lstStyle/>
                    <a:p>
                      <a:pPr algn="r" fontAlgn="b"/>
                      <a:endParaRPr lang="en-US" sz="1100" b="0" i="0" u="none" strike="noStrike" dirty="0">
                        <a:solidFill>
                          <a:srgbClr val="000000"/>
                        </a:solidFill>
                        <a:effectLst/>
                        <a:latin typeface="Calibri"/>
                      </a:endParaRPr>
                    </a:p>
                  </a:txBody>
                  <a:tcPr marL="18062" marR="18062" marT="18062" marB="0" anchor="b"/>
                </a:tc>
                <a:extLst>
                  <a:ext uri="{0D108BD9-81ED-4DB2-BD59-A6C34878D82A}">
                    <a16:rowId xmlns:a16="http://schemas.microsoft.com/office/drawing/2014/main" val="983753895"/>
                  </a:ext>
                </a:extLst>
              </a:tr>
              <a:tr h="227355">
                <a:tc>
                  <a:txBody>
                    <a:bodyPr/>
                    <a:lstStyle/>
                    <a:p>
                      <a:pPr algn="l" fontAlgn="b"/>
                      <a:r>
                        <a:rPr lang="en-US" sz="1100" b="0" i="0" u="none" strike="noStrike" dirty="0">
                          <a:solidFill>
                            <a:srgbClr val="000000"/>
                          </a:solidFill>
                          <a:effectLst/>
                          <a:latin typeface="Calibri"/>
                        </a:rPr>
                        <a:t>Ottoman Empire III</a:t>
                      </a:r>
                    </a:p>
                  </a:txBody>
                  <a:tcPr marL="18062" marR="18062" marT="18062" marB="0" anchor="b"/>
                </a:tc>
                <a:tc>
                  <a:txBody>
                    <a:bodyPr/>
                    <a:lstStyle/>
                    <a:p>
                      <a:pPr algn="r" fontAlgn="b"/>
                      <a:r>
                        <a:rPr lang="en-US" sz="1100" b="0" i="0" u="none" strike="noStrike" dirty="0">
                          <a:solidFill>
                            <a:srgbClr val="000000"/>
                          </a:solidFill>
                          <a:effectLst/>
                          <a:latin typeface="Calibri"/>
                        </a:rPr>
                        <a:t>1683</a:t>
                      </a:r>
                    </a:p>
                  </a:txBody>
                  <a:tcPr marL="18062" marR="18062" marT="18062" marB="0" anchor="b"/>
                </a:tc>
                <a:tc>
                  <a:txBody>
                    <a:bodyPr/>
                    <a:lstStyle/>
                    <a:p>
                      <a:pPr algn="r" fontAlgn="b"/>
                      <a:r>
                        <a:rPr lang="en-US" sz="1100" b="0" i="0" u="none" strike="noStrike" dirty="0">
                          <a:solidFill>
                            <a:srgbClr val="000000"/>
                          </a:solidFill>
                          <a:effectLst/>
                          <a:latin typeface="Calibri"/>
                        </a:rPr>
                        <a:t>1839</a:t>
                      </a:r>
                    </a:p>
                  </a:txBody>
                  <a:tcPr marL="18062" marR="18062" marT="18062" marB="0" anchor="b"/>
                </a:tc>
                <a:extLst>
                  <a:ext uri="{0D108BD9-81ED-4DB2-BD59-A6C34878D82A}">
                    <a16:rowId xmlns:a16="http://schemas.microsoft.com/office/drawing/2014/main" val="1757341124"/>
                  </a:ext>
                </a:extLst>
              </a:tr>
            </a:tbl>
          </a:graphicData>
        </a:graphic>
      </p:graphicFrame>
      <p:sp>
        <p:nvSpPr>
          <p:cNvPr id="4" name="TextBox 3">
            <a:extLst>
              <a:ext uri="{FF2B5EF4-FFF2-40B4-BE49-F238E27FC236}">
                <a16:creationId xmlns:a16="http://schemas.microsoft.com/office/drawing/2014/main" id="{EACF8291-502E-425E-A72D-95973990B315}"/>
              </a:ext>
            </a:extLst>
          </p:cNvPr>
          <p:cNvSpPr txBox="1"/>
          <p:nvPr/>
        </p:nvSpPr>
        <p:spPr>
          <a:xfrm>
            <a:off x="207304" y="3708165"/>
            <a:ext cx="6117296" cy="814454"/>
          </a:xfrm>
          <a:prstGeom prst="rect">
            <a:avLst/>
          </a:prstGeom>
          <a:noFill/>
        </p:spPr>
        <p:txBody>
          <a:bodyPr wrap="square" rtlCol="0">
            <a:spAutoFit/>
          </a:bodyPr>
          <a:lstStyle/>
          <a:p>
            <a:pPr algn="l"/>
            <a:r>
              <a:rPr lang="en-US" sz="1564" dirty="0">
                <a:latin typeface="Book Antiqua" panose="02040602050305030304" pitchFamily="18" charset="0"/>
              </a:rPr>
              <a:t>At each sample point we code societies that occupied the area from the Neolithic to the Industrial Revolution. For example, Upper Egypt’s polities range from the </a:t>
            </a:r>
            <a:r>
              <a:rPr lang="en-US" sz="1564" dirty="0" err="1">
                <a:latin typeface="Book Antiqua" panose="02040602050305030304" pitchFamily="18" charset="0"/>
              </a:rPr>
              <a:t>Badarian</a:t>
            </a:r>
            <a:r>
              <a:rPr lang="en-US" sz="1564" dirty="0">
                <a:latin typeface="Book Antiqua" panose="02040602050305030304" pitchFamily="18" charset="0"/>
              </a:rPr>
              <a:t> to the Ottoman Empire.</a:t>
            </a:r>
          </a:p>
        </p:txBody>
      </p:sp>
      <p:sp>
        <p:nvSpPr>
          <p:cNvPr id="5" name="Shape 181">
            <a:extLst>
              <a:ext uri="{FF2B5EF4-FFF2-40B4-BE49-F238E27FC236}">
                <a16:creationId xmlns:a16="http://schemas.microsoft.com/office/drawing/2014/main" id="{C1C09C4A-8A47-4FF5-8564-C052971B1A7F}"/>
              </a:ext>
            </a:extLst>
          </p:cNvPr>
          <p:cNvSpPr/>
          <p:nvPr/>
        </p:nvSpPr>
        <p:spPr>
          <a:xfrm>
            <a:off x="429645" y="286190"/>
            <a:ext cx="6032101" cy="323165"/>
          </a:xfrm>
          <a:prstGeom prst="rect">
            <a:avLst/>
          </a:prstGeom>
          <a:ln w="3175">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defRPr sz="2800" b="1">
                <a:solidFill>
                  <a:schemeClr val="accent5">
                    <a:hueOff val="-176146"/>
                    <a:satOff val="3665"/>
                    <a:lumOff val="-13986"/>
                  </a:schemeClr>
                </a:solidFill>
                <a:latin typeface="Helvetica"/>
                <a:ea typeface="Helvetica"/>
                <a:cs typeface="Helvetica"/>
                <a:sym typeface="Helvetica"/>
              </a:defRPr>
            </a:pPr>
            <a:r>
              <a:rPr lang="en-US" sz="1600" dirty="0"/>
              <a:t>A Global Sample of the Historical and Archaeological Record</a:t>
            </a:r>
            <a:endParaRPr sz="1600" dirty="0"/>
          </a:p>
        </p:txBody>
      </p:sp>
      <p:cxnSp>
        <p:nvCxnSpPr>
          <p:cNvPr id="6" name="Straight Arrow Connector 5">
            <a:extLst>
              <a:ext uri="{FF2B5EF4-FFF2-40B4-BE49-F238E27FC236}">
                <a16:creationId xmlns:a16="http://schemas.microsoft.com/office/drawing/2014/main" id="{7357BCFF-67A3-45DA-9292-092A569B4165}"/>
              </a:ext>
            </a:extLst>
          </p:cNvPr>
          <p:cNvCxnSpPr>
            <a:cxnSpLocks/>
          </p:cNvCxnSpPr>
          <p:nvPr/>
        </p:nvCxnSpPr>
        <p:spPr>
          <a:xfrm>
            <a:off x="3981268" y="1749381"/>
            <a:ext cx="3029132" cy="14510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7" name="pasted-image.tif">
            <a:extLst>
              <a:ext uri="{FF2B5EF4-FFF2-40B4-BE49-F238E27FC236}">
                <a16:creationId xmlns:a16="http://schemas.microsoft.com/office/drawing/2014/main" id="{76FF5E5E-2413-4430-8BF8-6E918451291E}"/>
              </a:ext>
            </a:extLst>
          </p:cNvPr>
          <p:cNvPicPr/>
          <p:nvPr/>
        </p:nvPicPr>
        <p:blipFill>
          <a:blip r:embed="rId3">
            <a:extLst/>
          </a:blip>
          <a:srcRect/>
          <a:stretch>
            <a:fillRect/>
          </a:stretch>
        </p:blipFill>
        <p:spPr>
          <a:xfrm>
            <a:off x="150598" y="5562600"/>
            <a:ext cx="1153384" cy="816625"/>
          </a:xfrm>
          <a:prstGeom prst="rect">
            <a:avLst/>
          </a:prstGeom>
          <a:ln w="12700">
            <a:miter lim="400000"/>
          </a:ln>
        </p:spPr>
      </p:pic>
      <p:sp>
        <p:nvSpPr>
          <p:cNvPr id="8" name="Shape 79">
            <a:extLst>
              <a:ext uri="{FF2B5EF4-FFF2-40B4-BE49-F238E27FC236}">
                <a16:creationId xmlns:a16="http://schemas.microsoft.com/office/drawing/2014/main" id="{8E75DAEE-7A90-4995-96FC-7AE89055DBAC}"/>
              </a:ext>
            </a:extLst>
          </p:cNvPr>
          <p:cNvSpPr/>
          <p:nvPr/>
        </p:nvSpPr>
        <p:spPr>
          <a:xfrm>
            <a:off x="152400" y="6403340"/>
            <a:ext cx="1170894" cy="396643"/>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lstStyle/>
          <a:p>
            <a:pPr lvl="0" algn="l">
              <a:defRPr sz="1800"/>
            </a:pPr>
            <a:r>
              <a:rPr sz="1000" i="1" dirty="0">
                <a:solidFill>
                  <a:srgbClr val="861001"/>
                </a:solidFill>
                <a:latin typeface="Helvetica"/>
                <a:ea typeface="Helvetica"/>
                <a:cs typeface="Helvetica"/>
                <a:sym typeface="Helvetica"/>
              </a:rPr>
              <a:t>Seshat: The Global </a:t>
            </a:r>
          </a:p>
          <a:p>
            <a:pPr lvl="0" algn="l">
              <a:defRPr sz="1800"/>
            </a:pPr>
            <a:r>
              <a:rPr sz="1000" i="1" dirty="0">
                <a:solidFill>
                  <a:srgbClr val="861001"/>
                </a:solidFill>
                <a:latin typeface="Helvetica"/>
                <a:ea typeface="Helvetica"/>
                <a:cs typeface="Helvetica"/>
                <a:sym typeface="Helvetica"/>
              </a:rPr>
              <a:t>History Databank</a:t>
            </a:r>
          </a:p>
        </p:txBody>
      </p:sp>
      <p:sp>
        <p:nvSpPr>
          <p:cNvPr id="9" name="TextBox 8">
            <a:extLst>
              <a:ext uri="{FF2B5EF4-FFF2-40B4-BE49-F238E27FC236}">
                <a16:creationId xmlns:a16="http://schemas.microsoft.com/office/drawing/2014/main" id="{AFA6A839-E6C9-4B0C-9EDA-78C78D13844F}"/>
              </a:ext>
            </a:extLst>
          </p:cNvPr>
          <p:cNvSpPr txBox="1"/>
          <p:nvPr/>
        </p:nvSpPr>
        <p:spPr>
          <a:xfrm>
            <a:off x="304800" y="4724400"/>
            <a:ext cx="5772372" cy="461665"/>
          </a:xfrm>
          <a:prstGeom prst="rect">
            <a:avLst/>
          </a:prstGeom>
          <a:noFill/>
        </p:spPr>
        <p:txBody>
          <a:bodyPr wrap="square" rtlCol="0">
            <a:spAutoFit/>
          </a:bodyPr>
          <a:lstStyle/>
          <a:p>
            <a:r>
              <a:rPr lang="en-US" sz="2400" dirty="0">
                <a:latin typeface="Comic Sans MS" panose="030F0702030302020204" pitchFamily="66" charset="0"/>
              </a:rPr>
              <a:t>Constructing a spatio-temporal dataset</a:t>
            </a:r>
          </a:p>
        </p:txBody>
      </p:sp>
    </p:spTree>
    <p:extLst>
      <p:ext uri="{BB962C8B-B14F-4D97-AF65-F5344CB8AC3E}">
        <p14:creationId xmlns:p14="http://schemas.microsoft.com/office/powerpoint/2010/main" val="2403025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28600" y="381000"/>
            <a:ext cx="8686800" cy="914400"/>
          </a:xfrm>
        </p:spPr>
        <p:txBody>
          <a:bodyPr/>
          <a:lstStyle/>
          <a:p>
            <a:pPr eaLnBrk="1" hangingPunct="1"/>
            <a:r>
              <a:rPr lang="en-US" sz="3200" dirty="0">
                <a:latin typeface="Comic Sans MS" pitchFamily="66" charset="0"/>
              </a:rPr>
              <a:t>Data Collection: How It Works - I</a:t>
            </a:r>
          </a:p>
        </p:txBody>
      </p:sp>
      <p:sp>
        <p:nvSpPr>
          <p:cNvPr id="23555" name="Rectangle 3"/>
          <p:cNvSpPr>
            <a:spLocks noGrp="1" noChangeArrowheads="1"/>
          </p:cNvSpPr>
          <p:nvPr>
            <p:ph type="body" idx="4294967295"/>
          </p:nvPr>
        </p:nvSpPr>
        <p:spPr>
          <a:xfrm>
            <a:off x="457200" y="1371600"/>
            <a:ext cx="8458200" cy="5181600"/>
          </a:xfrm>
        </p:spPr>
        <p:txBody>
          <a:bodyPr/>
          <a:lstStyle/>
          <a:p>
            <a:r>
              <a:rPr lang="en-US" sz="2800" dirty="0">
                <a:latin typeface="Comic Sans MS" pitchFamily="66" charset="0"/>
              </a:rPr>
              <a:t>Workshop: social scientists and historians develop a conceptual scheme for coding variables of interest</a:t>
            </a:r>
          </a:p>
          <a:p>
            <a:pPr lvl="1"/>
            <a:r>
              <a:rPr lang="en-US" sz="2400" dirty="0">
                <a:latin typeface="Comic Sans MS" pitchFamily="66" charset="0"/>
              </a:rPr>
              <a:t>Theory-neutral as much as possible</a:t>
            </a:r>
          </a:p>
          <a:p>
            <a:pPr lvl="2"/>
            <a:r>
              <a:rPr lang="en-US" sz="2000" dirty="0">
                <a:latin typeface="Comic Sans MS" pitchFamily="66" charset="0"/>
              </a:rPr>
              <a:t>of course, human cognition is “theory-based” and we need to be on guard against various theoretical biases</a:t>
            </a:r>
          </a:p>
          <a:p>
            <a:pPr lvl="1"/>
            <a:r>
              <a:rPr lang="en-US" sz="2400" dirty="0">
                <a:latin typeface="Comic Sans MS" pitchFamily="66" charset="0"/>
              </a:rPr>
              <a:t>Break down complex characteristics into constituent components</a:t>
            </a:r>
          </a:p>
          <a:p>
            <a:pPr lvl="2"/>
            <a:r>
              <a:rPr lang="en-US" sz="2000" dirty="0">
                <a:latin typeface="Comic Sans MS" pitchFamily="66" charset="0"/>
              </a:rPr>
              <a:t>state or non-state? </a:t>
            </a:r>
          </a:p>
          <a:p>
            <a:pPr lvl="2"/>
            <a:r>
              <a:rPr lang="en-US" sz="2000" dirty="0">
                <a:latin typeface="Comic Sans MS" pitchFamily="66" charset="0"/>
              </a:rPr>
              <a:t>simple or complex?</a:t>
            </a:r>
          </a:p>
          <a:p>
            <a:pPr lvl="1"/>
            <a:r>
              <a:rPr lang="en-US" sz="2400" dirty="0">
                <a:latin typeface="Comic Sans MS" pitchFamily="66" charset="0"/>
              </a:rPr>
              <a:t>Develop a detailed code book</a:t>
            </a:r>
          </a:p>
          <a:p>
            <a:r>
              <a:rPr lang="en-US" sz="2800" dirty="0">
                <a:latin typeface="Comic Sans MS" pitchFamily="66" charset="0"/>
              </a:rPr>
              <a:t>Illustration: coding specialized governance</a:t>
            </a:r>
            <a:endParaRPr lang="en-US" sz="2400" dirty="0">
              <a:latin typeface="Comic Sans MS" pitchFamily="66" charset="0"/>
            </a:endParaRPr>
          </a:p>
        </p:txBody>
      </p:sp>
    </p:spTree>
    <p:extLst>
      <p:ext uri="{BB962C8B-B14F-4D97-AF65-F5344CB8AC3E}">
        <p14:creationId xmlns:p14="http://schemas.microsoft.com/office/powerpoint/2010/main" val="341661006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DEG Theme - Secondary (Light)">
  <a:themeElements>
    <a:clrScheme name="KDEG">
      <a:dk1>
        <a:srgbClr val="021532"/>
      </a:dk1>
      <a:lt1>
        <a:sysClr val="window" lastClr="FFFFFF"/>
      </a:lt1>
      <a:dk2>
        <a:srgbClr val="000000"/>
      </a:dk2>
      <a:lt2>
        <a:srgbClr val="F2F2F2"/>
      </a:lt2>
      <a:accent1>
        <a:srgbClr val="0089DA"/>
      </a:accent1>
      <a:accent2>
        <a:srgbClr val="1C5394"/>
      </a:accent2>
      <a:accent3>
        <a:srgbClr val="003773"/>
      </a:accent3>
      <a:accent4>
        <a:srgbClr val="D8D8D8"/>
      </a:accent4>
      <a:accent5>
        <a:srgbClr val="BFBFBF"/>
      </a:accent5>
      <a:accent6>
        <a:srgbClr val="A5A5A5"/>
      </a:accent6>
      <a:hlink>
        <a:srgbClr val="1C5394"/>
      </a:hlink>
      <a:folHlink>
        <a:srgbClr val="1C539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10438</TotalTime>
  <Words>2189</Words>
  <Application>Microsoft Office PowerPoint</Application>
  <PresentationFormat>On-screen Show (4:3)</PresentationFormat>
  <Paragraphs>511</Paragraphs>
  <Slides>41</Slides>
  <Notes>17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41</vt:i4>
      </vt:variant>
    </vt:vector>
  </HeadingPairs>
  <TitlesOfParts>
    <vt:vector size="60" baseType="lpstr">
      <vt:lpstr>ＭＳ 明朝</vt:lpstr>
      <vt:lpstr>ＭＳ Ｐゴシック</vt:lpstr>
      <vt:lpstr>Arial</vt:lpstr>
      <vt:lpstr>Arial Black</vt:lpstr>
      <vt:lpstr>Book Antiqua</vt:lpstr>
      <vt:lpstr>Calibri</vt:lpstr>
      <vt:lpstr>Cambria Math</vt:lpstr>
      <vt:lpstr>Comic Sans MS</vt:lpstr>
      <vt:lpstr>Constantia</vt:lpstr>
      <vt:lpstr>Courier New</vt:lpstr>
      <vt:lpstr>Gill Sans MT</vt:lpstr>
      <vt:lpstr>Helvetica</vt:lpstr>
      <vt:lpstr>Lucida Console</vt:lpstr>
      <vt:lpstr>Segoe UI</vt:lpstr>
      <vt:lpstr>Times New Roman</vt:lpstr>
      <vt:lpstr>Verdana</vt:lpstr>
      <vt:lpstr>Wingdings</vt:lpstr>
      <vt:lpstr>Default Design</vt:lpstr>
      <vt:lpstr>KDEG Theme - Secondary (Light)</vt:lpstr>
      <vt:lpstr>PowerPoint Presentation</vt:lpstr>
      <vt:lpstr>PowerPoint Presentation</vt:lpstr>
      <vt:lpstr>Evolution of the State: A Multitude of Theories</vt:lpstr>
      <vt:lpstr>Testing theories with Seshat data</vt:lpstr>
      <vt:lpstr>Plan</vt:lpstr>
      <vt:lpstr>PowerPoint Presentation</vt:lpstr>
      <vt:lpstr>PowerPoint Presentation</vt:lpstr>
      <vt:lpstr>PowerPoint Presentation</vt:lpstr>
      <vt:lpstr>Data Collection: How It Works - I</vt:lpstr>
      <vt:lpstr>Quantifying Specialized Governance</vt:lpstr>
      <vt:lpstr>Data Collection: How It Works - II</vt:lpstr>
      <vt:lpstr>PowerPoint Presentation</vt:lpstr>
      <vt:lpstr>Seshat Status, Feb. 2018</vt:lpstr>
      <vt:lpstr>Plan</vt:lpstr>
      <vt:lpstr>PowerPoint Presentation</vt:lpstr>
      <vt:lpstr>Hypotheses: Social Scale Effects</vt:lpstr>
      <vt:lpstr>Other possible drivers</vt:lpstr>
      <vt:lpstr>Other possible drivers</vt:lpstr>
      <vt:lpstr>Pre-conditions or “pre-adaptations”</vt:lpstr>
      <vt:lpstr>PowerPoint Presentation</vt:lpstr>
      <vt:lpstr>PowerPoint Presentation</vt:lpstr>
      <vt:lpstr>Dynamical Regression Approach</vt:lpstr>
      <vt:lpstr>PowerPoint Presentation</vt:lpstr>
      <vt:lpstr>PowerPoint Presentation</vt:lpstr>
      <vt:lpstr>PowerPoint Presentation</vt:lpstr>
      <vt:lpstr>Regression Results: Summary</vt:lpstr>
      <vt:lpstr>PowerPoint Presentation</vt:lpstr>
      <vt:lpstr>PowerPoint Presentation</vt:lpstr>
      <vt:lpstr>Plan</vt:lpstr>
      <vt:lpstr>PowerPoint Presentation</vt:lpstr>
      <vt:lpstr>Red indicates NGAs where human sacrifice was practiced at some point in their history</vt:lpstr>
      <vt:lpstr>PowerPoint Presentation</vt:lpstr>
      <vt:lpstr>Alternative Theories</vt:lpstr>
      <vt:lpstr>PowerPoint Presentation</vt:lpstr>
      <vt:lpstr>PowerPoint Presentation</vt:lpstr>
      <vt:lpstr>PowerPoint Presentation</vt:lpstr>
      <vt:lpstr>Other questions and future directions</vt:lpstr>
      <vt:lpstr>Conclusions</vt:lpstr>
      <vt:lpstr>The Seshat Team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Turchin</dc:creator>
  <cp:lastModifiedBy>chriscd</cp:lastModifiedBy>
  <cp:revision>773</cp:revision>
  <cp:lastPrinted>2013-03-29T15:56:27Z</cp:lastPrinted>
  <dcterms:created xsi:type="dcterms:W3CDTF">1601-01-01T00:00:00Z</dcterms:created>
  <dcterms:modified xsi:type="dcterms:W3CDTF">2018-03-16T21:28:18Z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